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72" r:id="rId6"/>
    <p:sldId id="271" r:id="rId7"/>
    <p:sldId id="261" r:id="rId8"/>
    <p:sldId id="263" r:id="rId9"/>
    <p:sldId id="262" r:id="rId10"/>
    <p:sldId id="265" r:id="rId11"/>
    <p:sldId id="264" r:id="rId12"/>
    <p:sldId id="266" r:id="rId13"/>
    <p:sldId id="268" r:id="rId14"/>
    <p:sldId id="267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9981-A203-4CDB-99EC-F92E87E2D525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760B-4709-4C30-957B-F510314E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6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9981-A203-4CDB-99EC-F92E87E2D525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760B-4709-4C30-957B-F510314E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64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9981-A203-4CDB-99EC-F92E87E2D525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760B-4709-4C30-957B-F510314E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072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9981-A203-4CDB-99EC-F92E87E2D525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760B-4709-4C30-957B-F510314E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858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9981-A203-4CDB-99EC-F92E87E2D525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760B-4709-4C30-957B-F510314E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45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9981-A203-4CDB-99EC-F92E87E2D525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760B-4709-4C30-957B-F510314E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517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9981-A203-4CDB-99EC-F92E87E2D525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760B-4709-4C30-957B-F510314E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5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9981-A203-4CDB-99EC-F92E87E2D525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760B-4709-4C30-957B-F510314E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9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9981-A203-4CDB-99EC-F92E87E2D525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760B-4709-4C30-957B-F510314E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6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9981-A203-4CDB-99EC-F92E87E2D525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760B-4709-4C30-957B-F510314E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9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B9981-A203-4CDB-99EC-F92E87E2D525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F760B-4709-4C30-957B-F510314E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08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B9981-A203-4CDB-99EC-F92E87E2D525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F760B-4709-4C30-957B-F510314EB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4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ilueta familiar de tiro completo divirtiéndose al atarde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Google Shape;211;p6"/>
          <p:cNvSpPr txBox="1"/>
          <p:nvPr/>
        </p:nvSpPr>
        <p:spPr>
          <a:xfrm>
            <a:off x="234958" y="658858"/>
            <a:ext cx="6688355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1" algn="ctr">
              <a:buClr>
                <a:srgbClr val="000000"/>
              </a:buClr>
              <a:buSzPts val="2800"/>
            </a:pPr>
            <a:r>
              <a:rPr lang="en-US" sz="4400" b="1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SEGURO </a:t>
            </a:r>
            <a:r>
              <a:rPr lang="en-US" sz="4400" b="1" dirty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COLECTIVO DE </a:t>
            </a:r>
            <a:r>
              <a:rPr lang="en-US" sz="44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VIDA</a:t>
            </a:r>
            <a:endParaRPr lang="en-US" sz="44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49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505510" cy="7163003"/>
          </a:xfrm>
          <a:prstGeom prst="rect">
            <a:avLst/>
          </a:prstGeom>
        </p:spPr>
      </p:pic>
      <p:sp>
        <p:nvSpPr>
          <p:cNvPr id="33" name="Rectangle 22">
            <a:extLst>
              <a:ext uri="{FF2B5EF4-FFF2-40B4-BE49-F238E27FC236}">
                <a16:creationId xmlns:a16="http://schemas.microsoft.com/office/drawing/2014/main" id="{5CC4E829-C98C-406A-899E-9DF9815FA231}"/>
              </a:ext>
            </a:extLst>
          </p:cNvPr>
          <p:cNvSpPr/>
          <p:nvPr/>
        </p:nvSpPr>
        <p:spPr>
          <a:xfrm>
            <a:off x="0" y="-1"/>
            <a:ext cx="12505510" cy="7163002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Google Shape;209;p33"/>
          <p:cNvSpPr txBox="1"/>
          <p:nvPr/>
        </p:nvSpPr>
        <p:spPr>
          <a:xfrm>
            <a:off x="9971094" y="6247495"/>
            <a:ext cx="1572300" cy="4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www.lafise.com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 panose="020B0502040204020203" pitchFamily="34" charset="0"/>
              <a:ea typeface="Open Sans Light"/>
              <a:cs typeface="Segoe UI Light" panose="020B0502040204020203" pitchFamily="34" charset="0"/>
              <a:sym typeface="Open Sans Light"/>
            </a:endParaRPr>
          </a:p>
        </p:txBody>
      </p:sp>
      <p:sp>
        <p:nvSpPr>
          <p:cNvPr id="36" name="Google Shape;210;p33"/>
          <p:cNvSpPr txBox="1"/>
          <p:nvPr/>
        </p:nvSpPr>
        <p:spPr>
          <a:xfrm>
            <a:off x="1109534" y="6281995"/>
            <a:ext cx="4855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Seguros</a:t>
            </a: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Light"/>
                <a:cs typeface="Segoe UI Semibold" panose="020B0702040204020203" pitchFamily="34" charset="0"/>
                <a:sym typeface="Open Sans Light"/>
              </a:rPr>
              <a:t> </a:t>
            </a: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SemiBold"/>
                <a:cs typeface="Segoe UI Semibold" panose="020B0702040204020203" pitchFamily="34" charset="0"/>
                <a:sym typeface="Open Sans SemiBold"/>
              </a:rPr>
              <a:t>LAFISE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bold" panose="020B0702040204020203" pitchFamily="34" charset="0"/>
              <a:ea typeface="Open Sans SemiBold"/>
              <a:cs typeface="Segoe UI Semibold" panose="020B0702040204020203" pitchFamily="34" charset="0"/>
              <a:sym typeface="Open Sans SemiBold"/>
            </a:endParaRPr>
          </a:p>
        </p:txBody>
      </p:sp>
      <p:pic>
        <p:nvPicPr>
          <p:cNvPr id="37" name="Google Shape;211;p33"/>
          <p:cNvPicPr preferRelativeResize="0"/>
          <p:nvPr/>
        </p:nvPicPr>
        <p:blipFill rotWithShape="1">
          <a:blip r:embed="rId3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358" y="6341932"/>
            <a:ext cx="228750" cy="21882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44;p7"/>
          <p:cNvSpPr txBox="1"/>
          <p:nvPr/>
        </p:nvSpPr>
        <p:spPr>
          <a:xfrm>
            <a:off x="-471055" y="84622"/>
            <a:ext cx="9449591" cy="181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1">
              <a:buClr>
                <a:srgbClr val="000000"/>
              </a:buClr>
              <a:buSzPts val="2000"/>
            </a:pPr>
            <a:r>
              <a:rPr lang="es-NI" sz="28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 Light"/>
              </a:rPr>
              <a:t>En </a:t>
            </a:r>
            <a:r>
              <a:rPr lang="es-NI" sz="2800" b="1" dirty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 Light"/>
              </a:rPr>
              <a:t>caso de siniestros</a:t>
            </a:r>
          </a:p>
          <a:p>
            <a:pPr lvl="1">
              <a:buClr>
                <a:srgbClr val="000000"/>
              </a:buClr>
              <a:buSzPts val="2000"/>
            </a:pPr>
            <a:endParaRPr lang="es-NI" sz="2800" dirty="0" smtClean="0">
              <a:solidFill>
                <a:srgbClr val="008866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lvl="1">
              <a:buClr>
                <a:srgbClr val="000000"/>
              </a:buClr>
              <a:buSzPts val="2000"/>
            </a:pPr>
            <a:endParaRPr lang="en-US" sz="2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  <a:sym typeface="Arial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785310" y="729829"/>
            <a:ext cx="10358847" cy="5385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s-ES_tradnl" sz="1600" b="1" dirty="0" smtClean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SEGUROS </a:t>
            </a:r>
            <a:r>
              <a:rPr lang="es-ES_tradnl" sz="1600" b="1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LAFISE</a:t>
            </a:r>
            <a:r>
              <a:rPr lang="es-ES_tradnl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 estará facultada para declinar las reclamaciones, cuando el Asegurado incumpla cualquiera de las siguientes obligaciones, así como las estipuladas en las Condiciones Particulares de esta póliza y sus Adenda</a:t>
            </a:r>
            <a:r>
              <a:rPr lang="es-ES_tradnl" sz="1600" dirty="0" smtClean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r>
              <a:rPr lang="es-ES_tradnl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419" sz="1600" dirty="0">
              <a:solidFill>
                <a:schemeClr val="bg1"/>
              </a:solidFill>
              <a:latin typeface="Open Sans" panose="020B060402020202020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s-CR" sz="1600" b="1" dirty="0" smtClean="0">
              <a:solidFill>
                <a:schemeClr val="bg1"/>
              </a:solidFill>
              <a:latin typeface="Open Sans" panose="020B060402020202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spcAft>
                <a:spcPts val="0"/>
              </a:spcAft>
              <a:buNone/>
            </a:pPr>
            <a:r>
              <a:rPr lang="es-CR" sz="1800" b="1" dirty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I. Aviso de siniestro:</a:t>
            </a:r>
            <a:endParaRPr lang="es-419" sz="1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s-CR" sz="1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CR" sz="1600" dirty="0" smtClean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El </a:t>
            </a:r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Tomador, Asegurado o Beneficiario están en la obligación de comunicar a </a:t>
            </a:r>
            <a:r>
              <a:rPr lang="es-CR" sz="1600" b="1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SEGUROS LAFISE</a:t>
            </a:r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 el evento ocurrido al Asegurado, así como trasladar toda la información del reclamo para su debido proceso, todo en un periodo máximo no mayor de siete </a:t>
            </a:r>
            <a:r>
              <a:rPr lang="es-CR" sz="1600" b="1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(7) días hábiles </a:t>
            </a:r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posteriores a que </a:t>
            </a:r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Calibri" panose="020F0502020204030204" pitchFamily="34" charset="0"/>
                <a:cs typeface="Calibri" panose="020F0502020204030204" pitchFamily="34" charset="0"/>
              </a:rPr>
              <a:t>haya conocido </a:t>
            </a:r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el evento </a:t>
            </a:r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Calibri" panose="020F0502020204030204" pitchFamily="34" charset="0"/>
                <a:cs typeface="Calibri" panose="020F0502020204030204" pitchFamily="34" charset="0"/>
              </a:rPr>
              <a:t>o debido</a:t>
            </a:r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Calibri" panose="020F0502020204030204" pitchFamily="34" charset="0"/>
                <a:cs typeface="Calibri" panose="020F0502020204030204" pitchFamily="34" charset="0"/>
              </a:rPr>
              <a:t>conocer</a:t>
            </a:r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. El incumplimiento de estos tiempos dará derecho a </a:t>
            </a:r>
            <a:r>
              <a:rPr lang="es-CR" sz="1600" b="1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SEGUROS LAFISE</a:t>
            </a:r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 a rechazar el reclamo, si media dolo </a:t>
            </a:r>
            <a:r>
              <a:rPr lang="es-CR" sz="1600" dirty="0" smtClean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o culpa </a:t>
            </a:r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en el retraso del aviso de siniestro</a:t>
            </a:r>
            <a:r>
              <a:rPr lang="es-CR" sz="24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es-CR" sz="2400" dirty="0" smtClean="0">
              <a:solidFill>
                <a:schemeClr val="bg1"/>
              </a:solidFill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s-CR" sz="2400" dirty="0" smtClean="0">
              <a:solidFill>
                <a:schemeClr val="bg1"/>
              </a:solidFill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_tradnl" sz="1800" b="1" dirty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II. Trámite en caso de Siniestro:</a:t>
            </a:r>
          </a:p>
          <a:p>
            <a:pPr marL="0" indent="0" algn="just">
              <a:spcAft>
                <a:spcPts val="0"/>
              </a:spcAft>
              <a:buNone/>
            </a:pPr>
            <a:endParaRPr lang="es-419" sz="1600" b="1" dirty="0">
              <a:solidFill>
                <a:schemeClr val="bg1"/>
              </a:solidFill>
              <a:latin typeface="Open Sans" panose="020B060402020202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_tradnl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Luego de realizar el aviso de siniestro, el Tomador, Asegurado o Beneficiario deberá presentar la siguiente información y/o documentación: </a:t>
            </a:r>
            <a:endParaRPr lang="es-419" sz="1600" dirty="0">
              <a:solidFill>
                <a:schemeClr val="bg1"/>
              </a:solidFill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419" sz="2400" dirty="0">
              <a:effectLst/>
              <a:latin typeface="Open Sans" panose="020B0604020202020204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48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505510" cy="7163003"/>
          </a:xfrm>
          <a:prstGeom prst="rect">
            <a:avLst/>
          </a:prstGeom>
        </p:spPr>
      </p:pic>
      <p:sp>
        <p:nvSpPr>
          <p:cNvPr id="33" name="Rectangle 22">
            <a:extLst>
              <a:ext uri="{FF2B5EF4-FFF2-40B4-BE49-F238E27FC236}">
                <a16:creationId xmlns:a16="http://schemas.microsoft.com/office/drawing/2014/main" id="{5CC4E829-C98C-406A-899E-9DF9815FA231}"/>
              </a:ext>
            </a:extLst>
          </p:cNvPr>
          <p:cNvSpPr/>
          <p:nvPr/>
        </p:nvSpPr>
        <p:spPr>
          <a:xfrm>
            <a:off x="0" y="-1"/>
            <a:ext cx="12505510" cy="7163002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Google Shape;209;p33"/>
          <p:cNvSpPr txBox="1"/>
          <p:nvPr/>
        </p:nvSpPr>
        <p:spPr>
          <a:xfrm>
            <a:off x="9971094" y="6247495"/>
            <a:ext cx="1572300" cy="4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www.lafise.com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 panose="020B0502040204020203" pitchFamily="34" charset="0"/>
              <a:ea typeface="Open Sans Light"/>
              <a:cs typeface="Segoe UI Light" panose="020B0502040204020203" pitchFamily="34" charset="0"/>
              <a:sym typeface="Open Sans Light"/>
            </a:endParaRPr>
          </a:p>
        </p:txBody>
      </p:sp>
      <p:sp>
        <p:nvSpPr>
          <p:cNvPr id="36" name="Google Shape;210;p33"/>
          <p:cNvSpPr txBox="1"/>
          <p:nvPr/>
        </p:nvSpPr>
        <p:spPr>
          <a:xfrm>
            <a:off x="1109534" y="6281995"/>
            <a:ext cx="4855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Seguros</a:t>
            </a: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Light"/>
                <a:cs typeface="Segoe UI Semibold" panose="020B0702040204020203" pitchFamily="34" charset="0"/>
                <a:sym typeface="Open Sans Light"/>
              </a:rPr>
              <a:t> </a:t>
            </a: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SemiBold"/>
                <a:cs typeface="Segoe UI Semibold" panose="020B0702040204020203" pitchFamily="34" charset="0"/>
                <a:sym typeface="Open Sans SemiBold"/>
              </a:rPr>
              <a:t>LAFISE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bold" panose="020B0702040204020203" pitchFamily="34" charset="0"/>
              <a:ea typeface="Open Sans SemiBold"/>
              <a:cs typeface="Segoe UI Semibold" panose="020B0702040204020203" pitchFamily="34" charset="0"/>
              <a:sym typeface="Open Sans SemiBold"/>
            </a:endParaRPr>
          </a:p>
        </p:txBody>
      </p:sp>
      <p:pic>
        <p:nvPicPr>
          <p:cNvPr id="37" name="Google Shape;211;p33"/>
          <p:cNvPicPr preferRelativeResize="0"/>
          <p:nvPr/>
        </p:nvPicPr>
        <p:blipFill rotWithShape="1">
          <a:blip r:embed="rId3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358" y="6341932"/>
            <a:ext cx="228750" cy="21882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87529" y="188050"/>
            <a:ext cx="11726094" cy="6059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s-419" sz="18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En </a:t>
            </a:r>
            <a:r>
              <a:rPr lang="es-419" sz="1800" b="1" dirty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caso de Muerte por cualquier Causa y Gastos Funerarios</a:t>
            </a:r>
            <a:r>
              <a:rPr lang="es-419" sz="18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:</a:t>
            </a:r>
            <a:endParaRPr lang="es-419" sz="1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s-419" sz="1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419" sz="1600" dirty="0" smtClean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Carta </a:t>
            </a:r>
            <a:r>
              <a:rPr lang="es-419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del </a:t>
            </a:r>
            <a:r>
              <a:rPr lang="es-419" sz="1600" u="sng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Tomador informando</a:t>
            </a:r>
            <a:r>
              <a:rPr lang="es-419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 a SEGUROS LAFISE del evento, detallando la identificación del Asegurado.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419" sz="1600" u="sng" dirty="0" smtClean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Formulario </a:t>
            </a:r>
            <a:r>
              <a:rPr lang="es-419" sz="1600" u="sng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de reclamo</a:t>
            </a:r>
            <a:r>
              <a:rPr lang="es-419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, debidamente completado y firmado por los Beneficiarios.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419" sz="1600" dirty="0" smtClean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Fotocopia </a:t>
            </a:r>
            <a:r>
              <a:rPr lang="es-419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del documento de </a:t>
            </a:r>
            <a:r>
              <a:rPr lang="es-419" sz="1600" u="sng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Identidad del Asegurado</a:t>
            </a:r>
            <a:r>
              <a:rPr lang="es-419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419" sz="1600" dirty="0" smtClean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Original </a:t>
            </a:r>
            <a:r>
              <a:rPr lang="es-419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y copia de la </a:t>
            </a:r>
            <a:r>
              <a:rPr lang="es-419" sz="1600" u="sng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Certificación de Defunción del Asegurado</a:t>
            </a:r>
            <a:r>
              <a:rPr lang="es-419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. En caso de que el fallecimiento ocurra fuera de Costa Rica, se deberá aportar acta de defunción certificada y legalizada por el Consulado correspondiente; así como Certificación del documento de cremación o sepultura en el país donde falleció (en caso de existir). </a:t>
            </a:r>
            <a:endParaRPr lang="es-419" sz="1600" dirty="0" smtClean="0">
              <a:solidFill>
                <a:schemeClr val="bg1"/>
              </a:solidFill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419" sz="1600" dirty="0" smtClean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En </a:t>
            </a:r>
            <a:r>
              <a:rPr lang="es-419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caso de que la muerte del Asegurado haya sido a causa de un accidente, documentos legales emitidos por la autoridad competente que acrediten la forma en que ocurrió el accidente. 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419" sz="1600" u="sng" dirty="0" smtClean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Historia </a:t>
            </a:r>
            <a:r>
              <a:rPr lang="es-419" sz="1600" u="sng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Clínica</a:t>
            </a:r>
            <a:r>
              <a:rPr lang="es-419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, así como </a:t>
            </a:r>
            <a:r>
              <a:rPr lang="es-419" sz="1600" u="sng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Epicrisis Médica</a:t>
            </a:r>
            <a:r>
              <a:rPr lang="es-419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 firmada y sellada por el centro médico donde recibió atención médica.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s-419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Boleta de autorización para revisión o reproducción física de expedientes clínicos o administrativos de la CCSS, Clínica de Medicina Legal, Ministerio de Trabajo, Hospital del Trauma y otros centros o clínicas, </a:t>
            </a:r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debidamente firmada por algún familiar del Asegurado, con el fin de que </a:t>
            </a:r>
            <a:r>
              <a:rPr lang="es-NI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SEGUROS LAFISE</a:t>
            </a:r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 recopile la historia clínica del Asegurado para el análisis del reclamo.</a:t>
            </a:r>
            <a:endParaRPr lang="es-419" sz="1600" dirty="0">
              <a:solidFill>
                <a:schemeClr val="bg1"/>
              </a:solidFill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Para el beneficio de Gastos Funerarios deben presentarse las facturas originales correspondientes a tales gastos y se reintegrarán a la persona que haya pagado el </a:t>
            </a:r>
            <a:r>
              <a:rPr lang="es-CR" sz="1600" dirty="0" smtClean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funeral.</a:t>
            </a:r>
            <a:endParaRPr lang="es-CR" sz="1600" dirty="0">
              <a:solidFill>
                <a:schemeClr val="bg1"/>
              </a:solidFill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419" sz="1600" dirty="0" smtClean="0">
              <a:solidFill>
                <a:schemeClr val="bg1"/>
              </a:solidFill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419" sz="2400" dirty="0">
              <a:effectLst/>
              <a:latin typeface="Open Sans" panose="020B0604020202020204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26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505510" cy="7163003"/>
          </a:xfrm>
          <a:prstGeom prst="rect">
            <a:avLst/>
          </a:prstGeom>
        </p:spPr>
      </p:pic>
      <p:sp>
        <p:nvSpPr>
          <p:cNvPr id="33" name="Rectangle 22">
            <a:extLst>
              <a:ext uri="{FF2B5EF4-FFF2-40B4-BE49-F238E27FC236}">
                <a16:creationId xmlns:a16="http://schemas.microsoft.com/office/drawing/2014/main" id="{5CC4E829-C98C-406A-899E-9DF9815FA231}"/>
              </a:ext>
            </a:extLst>
          </p:cNvPr>
          <p:cNvSpPr/>
          <p:nvPr/>
        </p:nvSpPr>
        <p:spPr>
          <a:xfrm>
            <a:off x="0" y="-1"/>
            <a:ext cx="12505510" cy="7163002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Google Shape;209;p33"/>
          <p:cNvSpPr txBox="1"/>
          <p:nvPr/>
        </p:nvSpPr>
        <p:spPr>
          <a:xfrm>
            <a:off x="9971094" y="6247495"/>
            <a:ext cx="1572300" cy="4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www.lafise.com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 panose="020B0502040204020203" pitchFamily="34" charset="0"/>
              <a:ea typeface="Open Sans Light"/>
              <a:cs typeface="Segoe UI Light" panose="020B0502040204020203" pitchFamily="34" charset="0"/>
              <a:sym typeface="Open Sans Light"/>
            </a:endParaRPr>
          </a:p>
        </p:txBody>
      </p:sp>
      <p:sp>
        <p:nvSpPr>
          <p:cNvPr id="36" name="Google Shape;210;p33"/>
          <p:cNvSpPr txBox="1"/>
          <p:nvPr/>
        </p:nvSpPr>
        <p:spPr>
          <a:xfrm>
            <a:off x="1109534" y="6281995"/>
            <a:ext cx="4855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Seguros</a:t>
            </a: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Light"/>
                <a:cs typeface="Segoe UI Semibold" panose="020B0702040204020203" pitchFamily="34" charset="0"/>
                <a:sym typeface="Open Sans Light"/>
              </a:rPr>
              <a:t> </a:t>
            </a: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SemiBold"/>
                <a:cs typeface="Segoe UI Semibold" panose="020B0702040204020203" pitchFamily="34" charset="0"/>
                <a:sym typeface="Open Sans SemiBold"/>
              </a:rPr>
              <a:t>LAFISE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bold" panose="020B0702040204020203" pitchFamily="34" charset="0"/>
              <a:ea typeface="Open Sans SemiBold"/>
              <a:cs typeface="Segoe UI Semibold" panose="020B0702040204020203" pitchFamily="34" charset="0"/>
              <a:sym typeface="Open Sans SemiBold"/>
            </a:endParaRPr>
          </a:p>
        </p:txBody>
      </p:sp>
      <p:pic>
        <p:nvPicPr>
          <p:cNvPr id="37" name="Google Shape;211;p33"/>
          <p:cNvPicPr preferRelativeResize="0"/>
          <p:nvPr/>
        </p:nvPicPr>
        <p:blipFill rotWithShape="1">
          <a:blip r:embed="rId3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358" y="6341932"/>
            <a:ext cx="228750" cy="21882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15407" y="619244"/>
            <a:ext cx="10705449" cy="5385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NI" sz="18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En </a:t>
            </a:r>
            <a:r>
              <a:rPr lang="es-NI" sz="1800" b="1" dirty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caso de Incapacidad Total y </a:t>
            </a:r>
            <a:r>
              <a:rPr lang="es-NI" sz="18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Permanente: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s-419" sz="1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Carta del Tomador informando a SEGUROS LAFISE del evento, detallando la identificación del Asegurado. </a:t>
            </a:r>
            <a:endParaRPr lang="es-419" sz="1600" dirty="0">
              <a:solidFill>
                <a:schemeClr val="bg1"/>
              </a:solidFill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Formulario de reclamo por Incapacidad debidamente completado y firmado por el Asegurado. </a:t>
            </a:r>
            <a:endParaRPr lang="es-419" sz="1600" dirty="0">
              <a:solidFill>
                <a:schemeClr val="bg1"/>
              </a:solidFill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Certificado y/o historial clínico del médico tratante, o del centro de salud donde el Asegurado haya sido atendido.</a:t>
            </a:r>
            <a:endParaRPr lang="es-419" sz="1600" dirty="0">
              <a:solidFill>
                <a:schemeClr val="bg1"/>
              </a:solidFill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Fotocopia del documento de identidad del Asegurado.</a:t>
            </a:r>
            <a:endParaRPr lang="es-419" sz="1600" dirty="0">
              <a:solidFill>
                <a:schemeClr val="bg1"/>
              </a:solidFill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Dictamen Médico Legal que acredite la condición de Incapacidad Total y Permanente en los términos establecidos en esta póliza, </a:t>
            </a:r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o la Certificación expedida por la Caja Costarricense de Seguro Social.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Historia Clínica, así como Epicrisis Médica firmada y sellada por el centro donde recibió atención médica y que determinen la incapacidad resultante</a:t>
            </a:r>
            <a:r>
              <a:rPr lang="es-NI" sz="1600" dirty="0" smtClean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Valoración y confirmación de la incapacidad de la asesoría médica de SEGUROS LAFISE, en caso de ser requerido.</a:t>
            </a:r>
            <a:endParaRPr lang="es-419" sz="1600" dirty="0">
              <a:solidFill>
                <a:schemeClr val="bg1"/>
              </a:solidFill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s-419" sz="1600" dirty="0">
              <a:solidFill>
                <a:schemeClr val="bg1"/>
              </a:solidFill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s-419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419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419" sz="2400" dirty="0">
              <a:effectLst/>
              <a:latin typeface="Open Sans" panose="020B0604020202020204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96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505510" cy="7163003"/>
          </a:xfrm>
          <a:prstGeom prst="rect">
            <a:avLst/>
          </a:prstGeom>
        </p:spPr>
      </p:pic>
      <p:sp>
        <p:nvSpPr>
          <p:cNvPr id="33" name="Rectangle 22">
            <a:extLst>
              <a:ext uri="{FF2B5EF4-FFF2-40B4-BE49-F238E27FC236}">
                <a16:creationId xmlns:a16="http://schemas.microsoft.com/office/drawing/2014/main" id="{5CC4E829-C98C-406A-899E-9DF9815FA231}"/>
              </a:ext>
            </a:extLst>
          </p:cNvPr>
          <p:cNvSpPr/>
          <p:nvPr/>
        </p:nvSpPr>
        <p:spPr>
          <a:xfrm>
            <a:off x="0" y="-1"/>
            <a:ext cx="12505510" cy="7163002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Google Shape;209;p33"/>
          <p:cNvSpPr txBox="1"/>
          <p:nvPr/>
        </p:nvSpPr>
        <p:spPr>
          <a:xfrm>
            <a:off x="9971094" y="6247495"/>
            <a:ext cx="1572300" cy="4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www.lafise.com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 panose="020B0502040204020203" pitchFamily="34" charset="0"/>
              <a:ea typeface="Open Sans Light"/>
              <a:cs typeface="Segoe UI Light" panose="020B0502040204020203" pitchFamily="34" charset="0"/>
              <a:sym typeface="Open Sans Light"/>
            </a:endParaRPr>
          </a:p>
        </p:txBody>
      </p:sp>
      <p:sp>
        <p:nvSpPr>
          <p:cNvPr id="36" name="Google Shape;210;p33"/>
          <p:cNvSpPr txBox="1"/>
          <p:nvPr/>
        </p:nvSpPr>
        <p:spPr>
          <a:xfrm>
            <a:off x="1109534" y="6281995"/>
            <a:ext cx="4855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Seguros</a:t>
            </a: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Light"/>
                <a:cs typeface="Segoe UI Semibold" panose="020B0702040204020203" pitchFamily="34" charset="0"/>
                <a:sym typeface="Open Sans Light"/>
              </a:rPr>
              <a:t> </a:t>
            </a: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SemiBold"/>
                <a:cs typeface="Segoe UI Semibold" panose="020B0702040204020203" pitchFamily="34" charset="0"/>
                <a:sym typeface="Open Sans SemiBold"/>
              </a:rPr>
              <a:t>LAFISE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bold" panose="020B0702040204020203" pitchFamily="34" charset="0"/>
              <a:ea typeface="Open Sans SemiBold"/>
              <a:cs typeface="Segoe UI Semibold" panose="020B0702040204020203" pitchFamily="34" charset="0"/>
              <a:sym typeface="Open Sans SemiBold"/>
            </a:endParaRPr>
          </a:p>
        </p:txBody>
      </p:sp>
      <p:pic>
        <p:nvPicPr>
          <p:cNvPr id="37" name="Google Shape;211;p33"/>
          <p:cNvPicPr preferRelativeResize="0"/>
          <p:nvPr/>
        </p:nvPicPr>
        <p:blipFill rotWithShape="1">
          <a:blip r:embed="rId3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358" y="6341932"/>
            <a:ext cx="228750" cy="21882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804235" y="802124"/>
            <a:ext cx="10616621" cy="4565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NI" sz="18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En </a:t>
            </a:r>
            <a:r>
              <a:rPr lang="es-NI" sz="1800" b="1" dirty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caso de </a:t>
            </a:r>
            <a:r>
              <a:rPr lang="es-NI" sz="18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Desmembramiento:</a:t>
            </a:r>
            <a:endParaRPr lang="es-NI" sz="1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Formulario de reclamo debidamente completado y firmado por el Asegurado.</a:t>
            </a:r>
            <a:endParaRPr lang="es-419" sz="1600" dirty="0">
              <a:solidFill>
                <a:schemeClr val="bg1"/>
              </a:solidFill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Fotocopia del documento de identidad del Asegurado.</a:t>
            </a:r>
            <a:endParaRPr lang="es-419" sz="1600" dirty="0">
              <a:solidFill>
                <a:schemeClr val="bg1"/>
              </a:solidFill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Certificado y/o historial clínico del médico tratante, o del centro de salud donde el Asegurado haya sido atendido; que además acrediten el desmembramiento ocasionado al Asegurado.</a:t>
            </a:r>
            <a:endParaRPr lang="es-419" sz="1600" dirty="0">
              <a:solidFill>
                <a:schemeClr val="bg1"/>
              </a:solidFill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Valoración y confirmación del desmembramiento sufrido, por parte de los médicos de SEGUROS LAFISE, en caso de ser requerido.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s-NI" sz="16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s-CR" sz="1800" b="1" dirty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Segunda valoración médica. </a:t>
            </a:r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En caso de que cualquiera de la documentación presentada tenga inconsistencias entre sí, o con respecto a la valoración que haga el médico, SEGUROS LAFISE podrá requerir una segunda valoración médica o la documentación que permita aclarar la diferencia.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s-419" sz="1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s-419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s-419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95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505510" cy="7163003"/>
          </a:xfrm>
          <a:prstGeom prst="rect">
            <a:avLst/>
          </a:prstGeom>
        </p:spPr>
      </p:pic>
      <p:sp>
        <p:nvSpPr>
          <p:cNvPr id="33" name="Rectangle 22">
            <a:extLst>
              <a:ext uri="{FF2B5EF4-FFF2-40B4-BE49-F238E27FC236}">
                <a16:creationId xmlns:a16="http://schemas.microsoft.com/office/drawing/2014/main" id="{5CC4E829-C98C-406A-899E-9DF9815FA231}"/>
              </a:ext>
            </a:extLst>
          </p:cNvPr>
          <p:cNvSpPr/>
          <p:nvPr/>
        </p:nvSpPr>
        <p:spPr>
          <a:xfrm>
            <a:off x="0" y="-1"/>
            <a:ext cx="12505510" cy="7163002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Google Shape;209;p33"/>
          <p:cNvSpPr txBox="1"/>
          <p:nvPr/>
        </p:nvSpPr>
        <p:spPr>
          <a:xfrm>
            <a:off x="9971094" y="6247495"/>
            <a:ext cx="1572300" cy="4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www.lafise.com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 panose="020B0502040204020203" pitchFamily="34" charset="0"/>
              <a:ea typeface="Open Sans Light"/>
              <a:cs typeface="Segoe UI Light" panose="020B0502040204020203" pitchFamily="34" charset="0"/>
              <a:sym typeface="Open Sans Light"/>
            </a:endParaRPr>
          </a:p>
        </p:txBody>
      </p:sp>
      <p:sp>
        <p:nvSpPr>
          <p:cNvPr id="36" name="Google Shape;210;p33"/>
          <p:cNvSpPr txBox="1"/>
          <p:nvPr/>
        </p:nvSpPr>
        <p:spPr>
          <a:xfrm>
            <a:off x="1109534" y="6281995"/>
            <a:ext cx="4855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Seguros</a:t>
            </a: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Light"/>
                <a:cs typeface="Segoe UI Semibold" panose="020B0702040204020203" pitchFamily="34" charset="0"/>
                <a:sym typeface="Open Sans Light"/>
              </a:rPr>
              <a:t> </a:t>
            </a: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SemiBold"/>
                <a:cs typeface="Segoe UI Semibold" panose="020B0702040204020203" pitchFamily="34" charset="0"/>
                <a:sym typeface="Open Sans SemiBold"/>
              </a:rPr>
              <a:t>LAFISE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bold" panose="020B0702040204020203" pitchFamily="34" charset="0"/>
              <a:ea typeface="Open Sans SemiBold"/>
              <a:cs typeface="Segoe UI Semibold" panose="020B0702040204020203" pitchFamily="34" charset="0"/>
              <a:sym typeface="Open Sans SemiBold"/>
            </a:endParaRPr>
          </a:p>
        </p:txBody>
      </p:sp>
      <p:pic>
        <p:nvPicPr>
          <p:cNvPr id="37" name="Google Shape;211;p33"/>
          <p:cNvPicPr preferRelativeResize="0"/>
          <p:nvPr/>
        </p:nvPicPr>
        <p:blipFill rotWithShape="1">
          <a:blip r:embed="rId3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358" y="6341932"/>
            <a:ext cx="228750" cy="21882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65907" y="832486"/>
            <a:ext cx="10358847" cy="5385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s-NI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anose="020B0604020202020204"/>
              <a:ea typeface="+mn-ea"/>
              <a:cs typeface="Open Sans" panose="020B060402020202020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CR" sz="1800" b="1" dirty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Obligación de resolver reclamos y de indemnizar</a:t>
            </a:r>
          </a:p>
          <a:p>
            <a:pPr marL="0" indent="0" algn="just">
              <a:spcBef>
                <a:spcPts val="1000"/>
              </a:spcBef>
              <a:spcAft>
                <a:spcPts val="0"/>
              </a:spcAft>
              <a:buNone/>
            </a:pPr>
            <a:endParaRPr lang="es-419" sz="1800" b="1" dirty="0">
              <a:solidFill>
                <a:srgbClr val="4F81BD"/>
              </a:solidFill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CR" sz="1600" b="1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SEGUROS LAFISE </a:t>
            </a:r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dará respuesta a todo reclamo mediante resolución motivada y por escrito, entregada al interesado en la forma acordada para tal efecto, dentro de un plazo máximo de treinta </a:t>
            </a:r>
            <a:r>
              <a:rPr lang="es-CR" sz="1600" b="1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(30) días naturales</a:t>
            </a:r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, contado a partir del recibo del reclamo.</a:t>
            </a:r>
            <a:endParaRPr lang="es-419" sz="1600" dirty="0">
              <a:solidFill>
                <a:schemeClr val="bg1"/>
              </a:solidFill>
              <a:latin typeface="Open Sans" panose="020B060402020202020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</a:rPr>
              <a:t>Cuando corresponda el pago o la ejecución de la prestación, esta deberá efectuarse dentro de un plazo máximo de treinta </a:t>
            </a:r>
            <a:r>
              <a:rPr lang="es-CR" sz="1600" b="1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</a:rPr>
              <a:t>(30) días naturales</a:t>
            </a:r>
            <a:r>
              <a:rPr lang="es-CR" sz="1600" dirty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</a:rPr>
              <a:t>, contado a partir de la notificación de la aceptación del </a:t>
            </a:r>
            <a:r>
              <a:rPr lang="es-CR" sz="1600" dirty="0" smtClean="0">
                <a:solidFill>
                  <a:schemeClr val="bg1"/>
                </a:solidFill>
                <a:latin typeface="Open Sans" panose="020B0604020202020204"/>
                <a:ea typeface="Times New Roman" panose="02020603050405020304" pitchFamily="18" charset="0"/>
              </a:rPr>
              <a:t>reclamo.</a:t>
            </a:r>
            <a:endParaRPr kumimoji="0" lang="es-419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" panose="020B0604020202020204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34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ilueta familiar de tiro completo divirtiéndose al atarde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Google Shape;211;p6"/>
          <p:cNvSpPr txBox="1"/>
          <p:nvPr/>
        </p:nvSpPr>
        <p:spPr>
          <a:xfrm>
            <a:off x="234958" y="658858"/>
            <a:ext cx="6688355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1" algn="ctr">
              <a:buClr>
                <a:srgbClr val="000000"/>
              </a:buClr>
              <a:buSzPts val="2800"/>
            </a:pPr>
            <a:r>
              <a:rPr lang="en-US" sz="4400" b="1" dirty="0" smtClean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SEGURO </a:t>
            </a:r>
            <a:r>
              <a:rPr lang="en-US" sz="4400" b="1" dirty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COLECTIVO DE </a:t>
            </a:r>
            <a:r>
              <a:rPr lang="en-US" sz="44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VIDA</a:t>
            </a:r>
            <a:endParaRPr lang="en-US" sz="44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12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505510" cy="7163003"/>
          </a:xfrm>
          <a:prstGeom prst="rect">
            <a:avLst/>
          </a:prstGeom>
        </p:spPr>
      </p:pic>
      <p:sp>
        <p:nvSpPr>
          <p:cNvPr id="33" name="Rectangle 22">
            <a:extLst>
              <a:ext uri="{FF2B5EF4-FFF2-40B4-BE49-F238E27FC236}">
                <a16:creationId xmlns:a16="http://schemas.microsoft.com/office/drawing/2014/main" id="{5CC4E829-C98C-406A-899E-9DF9815FA231}"/>
              </a:ext>
            </a:extLst>
          </p:cNvPr>
          <p:cNvSpPr/>
          <p:nvPr/>
        </p:nvSpPr>
        <p:spPr>
          <a:xfrm>
            <a:off x="0" y="0"/>
            <a:ext cx="12505510" cy="7163002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Google Shape;209;p33"/>
          <p:cNvSpPr txBox="1"/>
          <p:nvPr/>
        </p:nvSpPr>
        <p:spPr>
          <a:xfrm>
            <a:off x="9971094" y="6247495"/>
            <a:ext cx="1572300" cy="4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www.lafise.com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 panose="020B0502040204020203" pitchFamily="34" charset="0"/>
              <a:ea typeface="Open Sans Light"/>
              <a:cs typeface="Segoe UI Light" panose="020B0502040204020203" pitchFamily="34" charset="0"/>
              <a:sym typeface="Open Sans Light"/>
            </a:endParaRPr>
          </a:p>
        </p:txBody>
      </p:sp>
      <p:sp>
        <p:nvSpPr>
          <p:cNvPr id="36" name="Google Shape;210;p33"/>
          <p:cNvSpPr txBox="1"/>
          <p:nvPr/>
        </p:nvSpPr>
        <p:spPr>
          <a:xfrm>
            <a:off x="1109534" y="6281995"/>
            <a:ext cx="4855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Seguros</a:t>
            </a: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Light"/>
                <a:cs typeface="Segoe UI Semibold" panose="020B0702040204020203" pitchFamily="34" charset="0"/>
                <a:sym typeface="Open Sans Light"/>
              </a:rPr>
              <a:t> </a:t>
            </a: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SemiBold"/>
                <a:cs typeface="Segoe UI Semibold" panose="020B0702040204020203" pitchFamily="34" charset="0"/>
                <a:sym typeface="Open Sans SemiBold"/>
              </a:rPr>
              <a:t>LAFISE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bold" panose="020B0702040204020203" pitchFamily="34" charset="0"/>
              <a:ea typeface="Open Sans SemiBold"/>
              <a:cs typeface="Segoe UI Semibold" panose="020B0702040204020203" pitchFamily="34" charset="0"/>
              <a:sym typeface="Open Sans SemiBold"/>
            </a:endParaRPr>
          </a:p>
        </p:txBody>
      </p:sp>
      <p:pic>
        <p:nvPicPr>
          <p:cNvPr id="37" name="Google Shape;211;p33"/>
          <p:cNvPicPr preferRelativeResize="0"/>
          <p:nvPr/>
        </p:nvPicPr>
        <p:blipFill rotWithShape="1">
          <a:blip r:embed="rId3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358" y="6341932"/>
            <a:ext cx="228750" cy="21882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44;p7"/>
          <p:cNvSpPr txBox="1"/>
          <p:nvPr/>
        </p:nvSpPr>
        <p:spPr>
          <a:xfrm>
            <a:off x="-471055" y="84622"/>
            <a:ext cx="944959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1">
              <a:buClr>
                <a:srgbClr val="000000"/>
              </a:buClr>
              <a:buSzPts val="2000"/>
            </a:pPr>
            <a:r>
              <a:rPr lang="en-US" sz="28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"/>
              </a:rPr>
              <a:t>Seguro </a:t>
            </a:r>
            <a:r>
              <a:rPr lang="en-US" sz="2800" b="1" dirty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"/>
              </a:rPr>
              <a:t>Colectivo de </a:t>
            </a:r>
            <a:r>
              <a:rPr lang="en-US" sz="28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"/>
              </a:rPr>
              <a:t>Vida</a:t>
            </a:r>
            <a:endParaRPr sz="2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  <a:sym typeface="Arial"/>
            </a:endParaRPr>
          </a:p>
        </p:txBody>
      </p:sp>
      <p:pic>
        <p:nvPicPr>
          <p:cNvPr id="19" name="Google Shape;500;p80"/>
          <p:cNvPicPr preferRelativeResize="0"/>
          <p:nvPr/>
        </p:nvPicPr>
        <p:blipFill rotWithShape="1">
          <a:blip r:embed="rId4">
            <a:alphaModFix/>
            <a:biLevel thresh="25000"/>
          </a:blip>
          <a:srcRect/>
          <a:stretch/>
        </p:blipFill>
        <p:spPr>
          <a:xfrm>
            <a:off x="846166" y="919618"/>
            <a:ext cx="1006925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CuadroTexto 1"/>
          <p:cNvSpPr txBox="1">
            <a:spLocks noChangeArrowheads="1"/>
          </p:cNvSpPr>
          <p:nvPr/>
        </p:nvSpPr>
        <p:spPr bwMode="auto">
          <a:xfrm>
            <a:off x="2141504" y="2457866"/>
            <a:ext cx="198596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s-419" altLang="en-US" sz="1600" dirty="0">
                <a:solidFill>
                  <a:schemeClr val="bg1"/>
                </a:solidFill>
                <a:latin typeface="Open Sans" panose="020B0604020202020204" charset="0"/>
                <a:cs typeface="Open Sans" panose="020B0604020202020204" charset="0"/>
              </a:rPr>
              <a:t>Contratación</a:t>
            </a:r>
            <a:endParaRPr lang="es-419" altLang="es-419" sz="1600" dirty="0">
              <a:solidFill>
                <a:schemeClr val="bg1"/>
              </a:solidFill>
              <a:latin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21" name="CuadroTexto 7"/>
          <p:cNvSpPr txBox="1">
            <a:spLocks noChangeArrowheads="1"/>
          </p:cNvSpPr>
          <p:nvPr/>
        </p:nvSpPr>
        <p:spPr bwMode="auto">
          <a:xfrm>
            <a:off x="5445219" y="3023527"/>
            <a:ext cx="3352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419" altLang="en-US" sz="1600" dirty="0">
                <a:solidFill>
                  <a:schemeClr val="bg1"/>
                </a:solidFill>
                <a:latin typeface="Open Sans" panose="020B0604020202020204" charset="0"/>
                <a:cs typeface="Open Sans" panose="020B0604020202020204" charset="0"/>
              </a:rPr>
              <a:t>Con Contribución de Prima</a:t>
            </a:r>
            <a:endParaRPr lang="es-419" altLang="es-419" sz="1600" dirty="0">
              <a:solidFill>
                <a:schemeClr val="bg1"/>
              </a:solidFill>
              <a:latin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22" name="CuadroTexto 8"/>
          <p:cNvSpPr txBox="1">
            <a:spLocks noChangeArrowheads="1"/>
          </p:cNvSpPr>
          <p:nvPr/>
        </p:nvSpPr>
        <p:spPr bwMode="auto">
          <a:xfrm>
            <a:off x="5445219" y="1945324"/>
            <a:ext cx="34448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419" altLang="en-US" sz="1600" dirty="0">
                <a:solidFill>
                  <a:schemeClr val="bg1"/>
                </a:solidFill>
                <a:latin typeface="Open Sans" panose="020B0604020202020204" charset="0"/>
                <a:cs typeface="Open Sans" panose="020B0604020202020204" charset="0"/>
              </a:rPr>
              <a:t>Sin Contribución de Prima</a:t>
            </a:r>
            <a:endParaRPr lang="es-419" altLang="es-419" sz="1600" dirty="0">
              <a:solidFill>
                <a:schemeClr val="bg1"/>
              </a:solidFill>
              <a:latin typeface="Open Sans" panose="020B0604020202020204" charset="0"/>
              <a:cs typeface="Open Sans" panose="020B0604020202020204" charset="0"/>
            </a:endParaRPr>
          </a:p>
        </p:txBody>
      </p:sp>
      <p:pic>
        <p:nvPicPr>
          <p:cNvPr id="23" name="Picture 6" descr="https://cdn-icons-png.flaticon.com/512/141/141988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23468">
            <a:off x="4161022" y="2071334"/>
            <a:ext cx="120332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 descr="https://cdn-icons-png.flaticon.com/512/141/141988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48431">
            <a:off x="4186422" y="2599972"/>
            <a:ext cx="1193800" cy="6508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Google Shape;505;p80"/>
          <p:cNvPicPr preferRelativeResize="0">
            <a:picLocks noChangeAspect="1" noChangeArrowheads="1"/>
          </p:cNvPicPr>
          <p:nvPr/>
        </p:nvPicPr>
        <p:blipFill>
          <a:blip r:embed="rId6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89" y="2438531"/>
            <a:ext cx="1008000" cy="1006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2094188" y="5056038"/>
            <a:ext cx="2843571" cy="1116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es-419" altLang="es-419" sz="1600" dirty="0" smtClean="0">
                <a:solidFill>
                  <a:schemeClr val="bg1"/>
                </a:solidFill>
                <a:latin typeface="Open Sans" panose="020B0604020202020204" charset="0"/>
                <a:cs typeface="Open Sans" panose="020B0604020202020204" charset="0"/>
              </a:rPr>
              <a:t>Pago de utilidades</a:t>
            </a:r>
          </a:p>
          <a:p>
            <a:pPr algn="just" eaLnBrk="1" hangingPunct="1"/>
            <a:r>
              <a:rPr lang="es-419" altLang="es-419" sz="1600" dirty="0" smtClean="0">
                <a:solidFill>
                  <a:schemeClr val="bg1"/>
                </a:solidFill>
                <a:latin typeface="Open Sans" panose="020B0604020202020204" charset="0"/>
                <a:cs typeface="Open Sans" panose="020B0604020202020204" charset="0"/>
              </a:rPr>
              <a:t>Colones (₡).</a:t>
            </a:r>
            <a:r>
              <a:rPr lang="es-CR" altLang="es-419" sz="1600" b="1" dirty="0" smtClean="0">
                <a:solidFill>
                  <a:schemeClr val="bg1"/>
                </a:solidFill>
                <a:latin typeface="Open Sans" panose="020B0604020202020204" charset="0"/>
                <a:cs typeface="Open Sans" panose="020B0604020202020204" charset="0"/>
              </a:rPr>
              <a:t> </a:t>
            </a:r>
            <a:endParaRPr lang="es-419" altLang="en-US" sz="1600" dirty="0" smtClean="0">
              <a:solidFill>
                <a:schemeClr val="bg1"/>
              </a:solidFill>
              <a:latin typeface="Open Sans" panose="020B0604020202020204" charset="0"/>
              <a:cs typeface="Open Sans" panose="020B0604020202020204" charset="0"/>
            </a:endParaRPr>
          </a:p>
          <a:p>
            <a:pPr algn="just" eaLnBrk="1" hangingPunct="1"/>
            <a:r>
              <a:rPr lang="es-419" altLang="es-419" sz="1600" dirty="0" smtClean="0">
                <a:solidFill>
                  <a:schemeClr val="bg1"/>
                </a:solidFill>
                <a:latin typeface="Open Sans" panose="020B0604020202020204" charset="0"/>
                <a:cs typeface="Open Sans" panose="020B0604020202020204" charset="0"/>
              </a:rPr>
              <a:t>Dólares (U$)</a:t>
            </a:r>
          </a:p>
        </p:txBody>
      </p:sp>
      <p:sp>
        <p:nvSpPr>
          <p:cNvPr id="27" name="CuadroTexto 11"/>
          <p:cNvSpPr txBox="1">
            <a:spLocks noChangeArrowheads="1"/>
          </p:cNvSpPr>
          <p:nvPr/>
        </p:nvSpPr>
        <p:spPr bwMode="auto">
          <a:xfrm>
            <a:off x="2094189" y="3956316"/>
            <a:ext cx="54721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chemeClr val="bg1"/>
              </a:buClr>
              <a:defRPr/>
            </a:pPr>
            <a:r>
              <a:rPr lang="es-419" altLang="en-US" sz="16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Vigencia: Un año y podrá ser prorrogado anualmente. </a:t>
            </a:r>
            <a:endParaRPr lang="es-ES" altLang="en-US" sz="1600" dirty="0" smtClean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endParaRPr lang="es-419" altLang="es-419" sz="1600" dirty="0" smtClean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pic>
        <p:nvPicPr>
          <p:cNvPr id="28" name="Google Shape;561;p81"/>
          <p:cNvPicPr preferRelativeResize="0">
            <a:picLocks noChangeAspect="1" noChangeArrowheads="1"/>
          </p:cNvPicPr>
          <p:nvPr/>
        </p:nvPicPr>
        <p:blipFill>
          <a:blip r:embed="rId7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89" y="3817552"/>
            <a:ext cx="1008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Google Shape;592;p82"/>
          <p:cNvPicPr preferRelativeResize="0">
            <a:picLocks noChangeAspect="1" noChangeArrowheads="1"/>
          </p:cNvPicPr>
          <p:nvPr/>
        </p:nvPicPr>
        <p:blipFill>
          <a:blip r:embed="rId8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89" y="5022116"/>
            <a:ext cx="1008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2094189" y="1039300"/>
            <a:ext cx="8239942" cy="945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>
              <a:defRPr/>
            </a:pPr>
            <a:r>
              <a:rPr lang="es-419" altLang="en-US" sz="16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Tiene como objetivo compensar afectaciones económicas que se le presenten al asegurado o sus dependientes, por la ocurrencia del fallecimiento o incapacidad permanente por cualquier causa.</a:t>
            </a:r>
            <a:endParaRPr lang="es-419" altLang="en-US" sz="1600" dirty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49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505510" cy="7163003"/>
          </a:xfrm>
          <a:prstGeom prst="rect">
            <a:avLst/>
          </a:prstGeom>
        </p:spPr>
      </p:pic>
      <p:sp>
        <p:nvSpPr>
          <p:cNvPr id="33" name="Rectangle 22">
            <a:extLst>
              <a:ext uri="{FF2B5EF4-FFF2-40B4-BE49-F238E27FC236}">
                <a16:creationId xmlns:a16="http://schemas.microsoft.com/office/drawing/2014/main" id="{5CC4E829-C98C-406A-899E-9DF9815FA231}"/>
              </a:ext>
            </a:extLst>
          </p:cNvPr>
          <p:cNvSpPr/>
          <p:nvPr/>
        </p:nvSpPr>
        <p:spPr>
          <a:xfrm>
            <a:off x="-1" y="0"/>
            <a:ext cx="12505510" cy="7163002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Google Shape;209;p33"/>
          <p:cNvSpPr txBox="1"/>
          <p:nvPr/>
        </p:nvSpPr>
        <p:spPr>
          <a:xfrm>
            <a:off x="9971094" y="6247495"/>
            <a:ext cx="1572300" cy="4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www.lafise.com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 panose="020B0502040204020203" pitchFamily="34" charset="0"/>
              <a:ea typeface="Open Sans Light"/>
              <a:cs typeface="Segoe UI Light" panose="020B0502040204020203" pitchFamily="34" charset="0"/>
              <a:sym typeface="Open Sans Light"/>
            </a:endParaRPr>
          </a:p>
        </p:txBody>
      </p:sp>
      <p:sp>
        <p:nvSpPr>
          <p:cNvPr id="36" name="Google Shape;210;p33"/>
          <p:cNvSpPr txBox="1"/>
          <p:nvPr/>
        </p:nvSpPr>
        <p:spPr>
          <a:xfrm>
            <a:off x="1109534" y="6281995"/>
            <a:ext cx="4855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Seguros</a:t>
            </a: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Light"/>
                <a:cs typeface="Segoe UI Semibold" panose="020B0702040204020203" pitchFamily="34" charset="0"/>
                <a:sym typeface="Open Sans Light"/>
              </a:rPr>
              <a:t> </a:t>
            </a: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SemiBold"/>
                <a:cs typeface="Segoe UI Semibold" panose="020B0702040204020203" pitchFamily="34" charset="0"/>
                <a:sym typeface="Open Sans SemiBold"/>
              </a:rPr>
              <a:t>LAFISE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bold" panose="020B0702040204020203" pitchFamily="34" charset="0"/>
              <a:ea typeface="Open Sans SemiBold"/>
              <a:cs typeface="Segoe UI Semibold" panose="020B0702040204020203" pitchFamily="34" charset="0"/>
              <a:sym typeface="Open Sans SemiBold"/>
            </a:endParaRPr>
          </a:p>
        </p:txBody>
      </p:sp>
      <p:pic>
        <p:nvPicPr>
          <p:cNvPr id="37" name="Google Shape;211;p33"/>
          <p:cNvPicPr preferRelativeResize="0"/>
          <p:nvPr/>
        </p:nvPicPr>
        <p:blipFill rotWithShape="1">
          <a:blip r:embed="rId3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358" y="6341932"/>
            <a:ext cx="228750" cy="218826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CuadroTexto 3"/>
          <p:cNvSpPr txBox="1">
            <a:spLocks noChangeArrowheads="1"/>
          </p:cNvSpPr>
          <p:nvPr/>
        </p:nvSpPr>
        <p:spPr bwMode="auto">
          <a:xfrm>
            <a:off x="531222" y="4906447"/>
            <a:ext cx="1118287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es-ES" altLang="es-419" sz="1400" dirty="0">
                <a:solidFill>
                  <a:schemeClr val="bg1"/>
                </a:solidFill>
                <a:latin typeface="Open Sans" panose="020B0604020202020204" charset="0"/>
                <a:cs typeface="Open Sans" panose="020B0604020202020204" charset="0"/>
              </a:rPr>
              <a:t>* A partir de esos rangos de edades aplican a exámenes </a:t>
            </a:r>
            <a:r>
              <a:rPr lang="es-ES" altLang="es-419" sz="1400" dirty="0" smtClean="0">
                <a:solidFill>
                  <a:schemeClr val="bg1"/>
                </a:solidFill>
                <a:latin typeface="Open Sans" panose="020B0604020202020204" charset="0"/>
                <a:cs typeface="Open Sans" panose="020B0604020202020204" charset="0"/>
              </a:rPr>
              <a:t>médicos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es-ES" altLang="es-419" sz="1400" dirty="0" smtClean="0">
                <a:solidFill>
                  <a:schemeClr val="bg1"/>
                </a:solidFill>
                <a:latin typeface="Open Sans" panose="020B0604020202020204" charset="0"/>
                <a:cs typeface="Open Sans" panose="020B0604020202020204" charset="0"/>
              </a:rPr>
              <a:t>*Los asegurados dependiente solo tienen cobertura básica y las edades de admisión es de </a:t>
            </a:r>
            <a:r>
              <a:rPr lang="es-419" altLang="es-419" sz="1400" dirty="0">
                <a:solidFill>
                  <a:schemeClr val="bg1"/>
                </a:solidFill>
                <a:latin typeface="Open Sans" panose="020B0604020202020204" charset="0"/>
                <a:cs typeface="Open Sans" panose="020B0604020202020204" charset="0"/>
              </a:rPr>
              <a:t>un (1) año, pudiendo permanecer en la póliza hasta la edad de diecisiete (17) años y trescientos sesenta y cuatro (364) días </a:t>
            </a:r>
            <a:r>
              <a:rPr lang="es-419" altLang="es-419" sz="1400" dirty="0" smtClean="0">
                <a:solidFill>
                  <a:schemeClr val="bg1"/>
                </a:solidFill>
                <a:latin typeface="Open Sans" panose="020B0604020202020204" charset="0"/>
                <a:cs typeface="Open Sans" panose="020B0604020202020204" charset="0"/>
              </a:rPr>
              <a:t>cumplidos</a:t>
            </a:r>
            <a:endParaRPr lang="es-ES" altLang="es-419" sz="1400" dirty="0" smtClean="0">
              <a:solidFill>
                <a:schemeClr val="bg1"/>
              </a:solidFill>
              <a:latin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31" name="Google Shape;244;p7"/>
          <p:cNvSpPr txBox="1"/>
          <p:nvPr/>
        </p:nvSpPr>
        <p:spPr>
          <a:xfrm>
            <a:off x="-471055" y="84622"/>
            <a:ext cx="9449591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1">
              <a:buClr>
                <a:srgbClr val="000000"/>
              </a:buClr>
              <a:buSzPts val="2000"/>
            </a:pPr>
            <a:r>
              <a:rPr lang="en-US" sz="28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"/>
              </a:rPr>
              <a:t>Seguro </a:t>
            </a:r>
            <a:r>
              <a:rPr lang="en-US" sz="2800" b="1" dirty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"/>
              </a:rPr>
              <a:t>Colectivo de </a:t>
            </a:r>
            <a:r>
              <a:rPr lang="en-US" sz="28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"/>
              </a:rPr>
              <a:t>Vida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1222" y="2027838"/>
            <a:ext cx="5904412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s-NI" altLang="en-U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MUERTE POR CUALQUIER CAUSA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s-NI" altLang="en-U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MUERTE ACCIDENTAL Y DESMEMBRAMIENTO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s-419" altLang="en-U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INCAPACIDAD TOTAL Y PERMANENTE (ITP)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s-NI" altLang="en-U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GASTOS FUNERARIOS</a:t>
            </a:r>
          </a:p>
          <a:p>
            <a:endParaRPr lang="es-NI" altLang="en-US" dirty="0">
              <a:solidFill>
                <a:srgbClr val="000000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endParaRPr lang="es-NI" altLang="en-US" dirty="0">
              <a:solidFill>
                <a:srgbClr val="000000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endParaRPr lang="es-NI" altLang="en-US" dirty="0">
              <a:solidFill>
                <a:srgbClr val="000000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38994" y="1309558"/>
            <a:ext cx="21771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"/>
              </a:rPr>
              <a:t>Coberturas</a:t>
            </a:r>
            <a:endParaRPr lang="en-US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  <a:sym typeface="Arial"/>
            </a:endParaRPr>
          </a:p>
          <a:p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628707" y="1287094"/>
            <a:ext cx="36140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Edades admisión </a:t>
            </a:r>
            <a:r>
              <a:rPr lang="es-NI" b="1" dirty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y </a:t>
            </a:r>
            <a:r>
              <a:rPr lang="es-NI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cancelación</a:t>
            </a:r>
            <a:endParaRPr lang="en-US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en-US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  <a:sym typeface="Arial"/>
            </a:endParaRPr>
          </a:p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156960" y="2061180"/>
            <a:ext cx="5904412" cy="2626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s-NI" altLang="en-U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15 a 76 </a:t>
            </a:r>
            <a:r>
              <a:rPr lang="es-NI" altLang="en-U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/ *</a:t>
            </a:r>
            <a:r>
              <a:rPr lang="es-NI" altLang="en-U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77 años</a:t>
            </a:r>
          </a:p>
          <a:p>
            <a:pPr algn="ctr">
              <a:buClr>
                <a:schemeClr val="bg1"/>
              </a:buClr>
            </a:pPr>
            <a:r>
              <a:rPr lang="es-419" altLang="en-U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15 a 76 </a:t>
            </a:r>
            <a:r>
              <a:rPr lang="es-419" altLang="en-U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/ *</a:t>
            </a:r>
            <a:r>
              <a:rPr lang="es-419" altLang="en-U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77 años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</a:pPr>
            <a:r>
              <a:rPr lang="es-NI" altLang="en-U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15 a 68 </a:t>
            </a:r>
            <a:r>
              <a:rPr lang="es-NI" altLang="en-U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/ *</a:t>
            </a:r>
            <a:r>
              <a:rPr lang="es-NI" altLang="en-U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69 años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  <a:buClr>
                <a:schemeClr val="bg1"/>
              </a:buClr>
            </a:pPr>
            <a:r>
              <a:rPr lang="es-419" altLang="en-U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15 a 76 </a:t>
            </a:r>
            <a:r>
              <a:rPr lang="es-419" altLang="en-U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/ *</a:t>
            </a:r>
            <a:r>
              <a:rPr lang="es-419" altLang="en-U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77 años</a:t>
            </a:r>
          </a:p>
          <a:p>
            <a:endParaRPr lang="es-NI" altLang="en-US" dirty="0">
              <a:solidFill>
                <a:srgbClr val="000000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endParaRPr lang="es-NI" altLang="en-US" dirty="0">
              <a:solidFill>
                <a:srgbClr val="000000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endParaRPr lang="es-NI" altLang="en-US" dirty="0">
              <a:solidFill>
                <a:srgbClr val="000000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74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505510" cy="7163003"/>
          </a:xfrm>
          <a:prstGeom prst="rect">
            <a:avLst/>
          </a:prstGeom>
        </p:spPr>
      </p:pic>
      <p:sp>
        <p:nvSpPr>
          <p:cNvPr id="33" name="Rectangle 22">
            <a:extLst>
              <a:ext uri="{FF2B5EF4-FFF2-40B4-BE49-F238E27FC236}">
                <a16:creationId xmlns:a16="http://schemas.microsoft.com/office/drawing/2014/main" id="{5CC4E829-C98C-406A-899E-9DF9815FA231}"/>
              </a:ext>
            </a:extLst>
          </p:cNvPr>
          <p:cNvSpPr/>
          <p:nvPr/>
        </p:nvSpPr>
        <p:spPr>
          <a:xfrm>
            <a:off x="0" y="-1"/>
            <a:ext cx="12505510" cy="7163002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Google Shape;209;p33"/>
          <p:cNvSpPr txBox="1"/>
          <p:nvPr/>
        </p:nvSpPr>
        <p:spPr>
          <a:xfrm>
            <a:off x="9971094" y="6247495"/>
            <a:ext cx="1572300" cy="4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www.lafise.com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 panose="020B0502040204020203" pitchFamily="34" charset="0"/>
              <a:ea typeface="Open Sans Light"/>
              <a:cs typeface="Segoe UI Light" panose="020B0502040204020203" pitchFamily="34" charset="0"/>
              <a:sym typeface="Open Sans Light"/>
            </a:endParaRPr>
          </a:p>
        </p:txBody>
      </p:sp>
      <p:sp>
        <p:nvSpPr>
          <p:cNvPr id="36" name="Google Shape;210;p33"/>
          <p:cNvSpPr txBox="1"/>
          <p:nvPr/>
        </p:nvSpPr>
        <p:spPr>
          <a:xfrm>
            <a:off x="1109534" y="6281995"/>
            <a:ext cx="4855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Seguros</a:t>
            </a: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Light"/>
                <a:cs typeface="Segoe UI Semibold" panose="020B0702040204020203" pitchFamily="34" charset="0"/>
                <a:sym typeface="Open Sans Light"/>
              </a:rPr>
              <a:t> </a:t>
            </a: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SemiBold"/>
                <a:cs typeface="Segoe UI Semibold" panose="020B0702040204020203" pitchFamily="34" charset="0"/>
                <a:sym typeface="Open Sans SemiBold"/>
              </a:rPr>
              <a:t>LAFISE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bold" panose="020B0702040204020203" pitchFamily="34" charset="0"/>
              <a:ea typeface="Open Sans SemiBold"/>
              <a:cs typeface="Segoe UI Semibold" panose="020B0702040204020203" pitchFamily="34" charset="0"/>
              <a:sym typeface="Open Sans SemiBold"/>
            </a:endParaRPr>
          </a:p>
        </p:txBody>
      </p:sp>
      <p:pic>
        <p:nvPicPr>
          <p:cNvPr id="37" name="Google Shape;211;p33"/>
          <p:cNvPicPr preferRelativeResize="0"/>
          <p:nvPr/>
        </p:nvPicPr>
        <p:blipFill rotWithShape="1">
          <a:blip r:embed="rId3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358" y="6341932"/>
            <a:ext cx="228750" cy="21882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44;p7"/>
          <p:cNvSpPr txBox="1"/>
          <p:nvPr/>
        </p:nvSpPr>
        <p:spPr>
          <a:xfrm>
            <a:off x="-471055" y="84622"/>
            <a:ext cx="9449591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1">
              <a:buClr>
                <a:srgbClr val="000000"/>
              </a:buClr>
              <a:buSzPts val="2000"/>
            </a:pPr>
            <a:r>
              <a:rPr lang="es-NI" sz="28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 Light"/>
              </a:rPr>
              <a:t>Requisitos </a:t>
            </a:r>
            <a:r>
              <a:rPr lang="es-NI" sz="2800" b="1" dirty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 Light"/>
              </a:rPr>
              <a:t>para cotizar/emitir seguros colectivos </a:t>
            </a:r>
          </a:p>
          <a:p>
            <a:pPr lvl="1">
              <a:buClr>
                <a:srgbClr val="000000"/>
              </a:buClr>
              <a:buSzPts val="2000"/>
            </a:pPr>
            <a:endParaRPr lang="en-US" sz="2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  <a:sym typeface="Arial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54261" y="1317725"/>
            <a:ext cx="11068347" cy="4527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es-E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Solicitud debidamente llenada y firmada únicamente por el propuesto contratante.</a:t>
            </a:r>
          </a:p>
          <a:p>
            <a:pPr algn="just" fontAlgn="base"/>
            <a:r>
              <a:rPr lang="es-E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Oferta firmada por el </a:t>
            </a:r>
            <a:r>
              <a:rPr lang="es-E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contratante: Giro </a:t>
            </a:r>
            <a:r>
              <a:rPr lang="es-E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del negocio, coberturas, si es contributoria o no contributoria, cláusulas </a:t>
            </a:r>
            <a:r>
              <a:rPr lang="es-E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especiales.</a:t>
            </a:r>
          </a:p>
          <a:p>
            <a:pPr algn="just" fontAlgn="base"/>
            <a:r>
              <a:rPr lang="es-E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Regla </a:t>
            </a:r>
            <a:r>
              <a:rPr lang="es-E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 suma aseguradas: </a:t>
            </a:r>
            <a:r>
              <a:rPr lang="es-ES" sz="2000" b="1" u="sng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suma fija</a:t>
            </a:r>
            <a:r>
              <a:rPr lang="es-ES" sz="20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s-E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o en </a:t>
            </a:r>
            <a:r>
              <a:rPr lang="es-ES" sz="2000" b="1" u="sng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base a salario</a:t>
            </a:r>
            <a:r>
              <a:rPr lang="es-E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ambos determinada por el contratante, número de </a:t>
            </a:r>
            <a:r>
              <a:rPr lang="es-E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asegurados.</a:t>
            </a:r>
            <a:endParaRPr lang="es-ES" sz="2000" dirty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algn="just" fontAlgn="base"/>
            <a:r>
              <a:rPr lang="es-E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Excel que contenga detalle de: Nombres y apellidos, cargo, número de identificación, fecha de nacimiento, edad, salarios, </a:t>
            </a:r>
            <a:endParaRPr lang="es-ES" sz="2000" dirty="0" smtClean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algn="just" fontAlgn="base"/>
            <a:r>
              <a:rPr lang="es-E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Designación </a:t>
            </a:r>
            <a:r>
              <a:rPr lang="es-E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 beneficiarios (Nombres y apellidos, identificación, parentesco y designación porcentual</a:t>
            </a:r>
            <a:r>
              <a:rPr lang="es-E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).</a:t>
            </a:r>
          </a:p>
          <a:p>
            <a:pPr algn="just" fontAlgn="base"/>
            <a:r>
              <a:rPr lang="es-E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Indicar </a:t>
            </a:r>
            <a:r>
              <a:rPr lang="es-E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coberturas </a:t>
            </a:r>
            <a:r>
              <a:rPr lang="es-E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aceptadas.</a:t>
            </a:r>
            <a:endParaRPr lang="es-ES" sz="2000" dirty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algn="just" fontAlgn="base"/>
            <a:r>
              <a:rPr lang="es-E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Declaración y Certificado individual  firmada por los </a:t>
            </a:r>
            <a:r>
              <a:rPr lang="es-E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asegurados.</a:t>
            </a:r>
            <a:endParaRPr lang="es-ES" sz="2000" dirty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endParaRPr lang="es-NI" altLang="en-US" sz="2000" dirty="0" smtClean="0"/>
          </a:p>
          <a:p>
            <a:endParaRPr lang="es-NI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8708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505510" cy="7163003"/>
          </a:xfrm>
          <a:prstGeom prst="rect">
            <a:avLst/>
          </a:prstGeom>
        </p:spPr>
      </p:pic>
      <p:sp>
        <p:nvSpPr>
          <p:cNvPr id="33" name="Rectangle 22">
            <a:extLst>
              <a:ext uri="{FF2B5EF4-FFF2-40B4-BE49-F238E27FC236}">
                <a16:creationId xmlns:a16="http://schemas.microsoft.com/office/drawing/2014/main" id="{5CC4E829-C98C-406A-899E-9DF9815FA231}"/>
              </a:ext>
            </a:extLst>
          </p:cNvPr>
          <p:cNvSpPr/>
          <p:nvPr/>
        </p:nvSpPr>
        <p:spPr>
          <a:xfrm>
            <a:off x="0" y="-1"/>
            <a:ext cx="12505510" cy="7163002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Google Shape;209;p33"/>
          <p:cNvSpPr txBox="1"/>
          <p:nvPr/>
        </p:nvSpPr>
        <p:spPr>
          <a:xfrm>
            <a:off x="9971094" y="6247495"/>
            <a:ext cx="1572300" cy="4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www.lafise.com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 panose="020B0502040204020203" pitchFamily="34" charset="0"/>
              <a:ea typeface="Open Sans Light"/>
              <a:cs typeface="Segoe UI Light" panose="020B0502040204020203" pitchFamily="34" charset="0"/>
              <a:sym typeface="Open Sans Light"/>
            </a:endParaRPr>
          </a:p>
        </p:txBody>
      </p:sp>
      <p:sp>
        <p:nvSpPr>
          <p:cNvPr id="36" name="Google Shape;210;p33"/>
          <p:cNvSpPr txBox="1"/>
          <p:nvPr/>
        </p:nvSpPr>
        <p:spPr>
          <a:xfrm>
            <a:off x="1109534" y="6281995"/>
            <a:ext cx="4855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Seguros</a:t>
            </a: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Light"/>
                <a:cs typeface="Segoe UI Semibold" panose="020B0702040204020203" pitchFamily="34" charset="0"/>
                <a:sym typeface="Open Sans Light"/>
              </a:rPr>
              <a:t> </a:t>
            </a: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SemiBold"/>
                <a:cs typeface="Segoe UI Semibold" panose="020B0702040204020203" pitchFamily="34" charset="0"/>
                <a:sym typeface="Open Sans SemiBold"/>
              </a:rPr>
              <a:t>LAFISE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bold" panose="020B0702040204020203" pitchFamily="34" charset="0"/>
              <a:ea typeface="Open Sans SemiBold"/>
              <a:cs typeface="Segoe UI Semibold" panose="020B0702040204020203" pitchFamily="34" charset="0"/>
              <a:sym typeface="Open Sans SemiBold"/>
            </a:endParaRPr>
          </a:p>
        </p:txBody>
      </p:sp>
      <p:pic>
        <p:nvPicPr>
          <p:cNvPr id="37" name="Google Shape;211;p33"/>
          <p:cNvPicPr preferRelativeResize="0"/>
          <p:nvPr/>
        </p:nvPicPr>
        <p:blipFill rotWithShape="1">
          <a:blip r:embed="rId3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358" y="6341932"/>
            <a:ext cx="228750" cy="21882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44;p7"/>
          <p:cNvSpPr txBox="1"/>
          <p:nvPr/>
        </p:nvSpPr>
        <p:spPr>
          <a:xfrm>
            <a:off x="-471055" y="84622"/>
            <a:ext cx="9449591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1">
              <a:buClr>
                <a:srgbClr val="000000"/>
              </a:buClr>
              <a:buSzPts val="2000"/>
            </a:pPr>
            <a:r>
              <a:rPr lang="es-NI" sz="28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 Light"/>
              </a:rPr>
              <a:t>Requisitos </a:t>
            </a:r>
            <a:r>
              <a:rPr lang="es-NI" sz="2800" b="1" dirty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 Light"/>
              </a:rPr>
              <a:t>para cotizar/emitir seguros colectivos </a:t>
            </a:r>
          </a:p>
          <a:p>
            <a:pPr lvl="1">
              <a:buClr>
                <a:srgbClr val="000000"/>
              </a:buClr>
              <a:buSzPts val="2000"/>
            </a:pPr>
            <a:endParaRPr lang="en-US" sz="2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  <a:sym typeface="Arial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98808" y="1612010"/>
            <a:ext cx="11507892" cy="4527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base"/>
            <a:r>
              <a:rPr lang="es-E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Exámenes</a:t>
            </a:r>
            <a:r>
              <a:rPr lang="es-E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 médicos en caso de ser </a:t>
            </a:r>
            <a:r>
              <a:rPr lang="es-E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requeridos.</a:t>
            </a:r>
            <a:endParaRPr lang="es-ES" sz="2000" dirty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algn="just" fontAlgn="base"/>
            <a:r>
              <a:rPr lang="es-E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Si alguno de los asegurado es facultativo por: suma, ocupación, deportes o edad, se requiere aceptación y confirmación del reasegurador</a:t>
            </a:r>
          </a:p>
          <a:p>
            <a:pPr algn="just" fontAlgn="base"/>
            <a:r>
              <a:rPr lang="es-E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Siniestralidad del Seguro en caso de que hayan estados asegurados con otra compañía.</a:t>
            </a:r>
          </a:p>
          <a:p>
            <a:pPr algn="just" fontAlgn="base"/>
            <a:r>
              <a:rPr lang="es-E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Certificación literal emitida por el registro Certificación accionaria emitida por abogado o bien el documento del beneficiario final Respaldo de ingresos Estados financieros</a:t>
            </a:r>
          </a:p>
          <a:p>
            <a:pPr algn="just" fontAlgn="base"/>
            <a:r>
              <a:rPr lang="es-ES" sz="20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Declaración informada y KYC.</a:t>
            </a:r>
          </a:p>
          <a:p>
            <a:endParaRPr lang="es-NI" altLang="en-US" sz="2000" dirty="0" smtClean="0"/>
          </a:p>
          <a:p>
            <a:endParaRPr lang="es-NI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5762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505510" cy="7163003"/>
          </a:xfrm>
          <a:prstGeom prst="rect">
            <a:avLst/>
          </a:prstGeom>
        </p:spPr>
      </p:pic>
      <p:sp>
        <p:nvSpPr>
          <p:cNvPr id="33" name="Rectangle 22">
            <a:extLst>
              <a:ext uri="{FF2B5EF4-FFF2-40B4-BE49-F238E27FC236}">
                <a16:creationId xmlns:a16="http://schemas.microsoft.com/office/drawing/2014/main" id="{5CC4E829-C98C-406A-899E-9DF9815FA231}"/>
              </a:ext>
            </a:extLst>
          </p:cNvPr>
          <p:cNvSpPr/>
          <p:nvPr/>
        </p:nvSpPr>
        <p:spPr>
          <a:xfrm>
            <a:off x="0" y="-1"/>
            <a:ext cx="12505510" cy="7163002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Google Shape;209;p33"/>
          <p:cNvSpPr txBox="1"/>
          <p:nvPr/>
        </p:nvSpPr>
        <p:spPr>
          <a:xfrm>
            <a:off x="9971094" y="6247495"/>
            <a:ext cx="1572300" cy="4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www.lafise.com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 panose="020B0502040204020203" pitchFamily="34" charset="0"/>
              <a:ea typeface="Open Sans Light"/>
              <a:cs typeface="Segoe UI Light" panose="020B0502040204020203" pitchFamily="34" charset="0"/>
              <a:sym typeface="Open Sans Light"/>
            </a:endParaRPr>
          </a:p>
        </p:txBody>
      </p:sp>
      <p:sp>
        <p:nvSpPr>
          <p:cNvPr id="36" name="Google Shape;210;p33"/>
          <p:cNvSpPr txBox="1"/>
          <p:nvPr/>
        </p:nvSpPr>
        <p:spPr>
          <a:xfrm>
            <a:off x="1109534" y="6281995"/>
            <a:ext cx="4855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Seguros</a:t>
            </a: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Light"/>
                <a:cs typeface="Segoe UI Semibold" panose="020B0702040204020203" pitchFamily="34" charset="0"/>
                <a:sym typeface="Open Sans Light"/>
              </a:rPr>
              <a:t> </a:t>
            </a: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SemiBold"/>
                <a:cs typeface="Segoe UI Semibold" panose="020B0702040204020203" pitchFamily="34" charset="0"/>
                <a:sym typeface="Open Sans SemiBold"/>
              </a:rPr>
              <a:t>LAFISE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bold" panose="020B0702040204020203" pitchFamily="34" charset="0"/>
              <a:ea typeface="Open Sans SemiBold"/>
              <a:cs typeface="Segoe UI Semibold" panose="020B0702040204020203" pitchFamily="34" charset="0"/>
              <a:sym typeface="Open Sans SemiBold"/>
            </a:endParaRPr>
          </a:p>
        </p:txBody>
      </p:sp>
      <p:pic>
        <p:nvPicPr>
          <p:cNvPr id="37" name="Google Shape;211;p33"/>
          <p:cNvPicPr preferRelativeResize="0"/>
          <p:nvPr/>
        </p:nvPicPr>
        <p:blipFill rotWithShape="1">
          <a:blip r:embed="rId3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358" y="6341932"/>
            <a:ext cx="228750" cy="21882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44;p7"/>
          <p:cNvSpPr txBox="1"/>
          <p:nvPr/>
        </p:nvSpPr>
        <p:spPr>
          <a:xfrm>
            <a:off x="-471055" y="84622"/>
            <a:ext cx="9449591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1">
              <a:buClr>
                <a:srgbClr val="000000"/>
              </a:buClr>
              <a:buSzPts val="2000"/>
            </a:pPr>
            <a:r>
              <a:rPr lang="es-NI" sz="28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 Light"/>
              </a:rPr>
              <a:t>Requisitos </a:t>
            </a:r>
            <a:r>
              <a:rPr lang="es-NI" sz="2800" b="1" dirty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 Light"/>
              </a:rPr>
              <a:t>para cotizar/emitir seguros colectivos </a:t>
            </a:r>
          </a:p>
          <a:p>
            <a:pPr lvl="1">
              <a:buClr>
                <a:srgbClr val="000000"/>
              </a:buClr>
              <a:buSzPts val="2000"/>
            </a:pPr>
            <a:endParaRPr lang="en-US" sz="2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  <a:sym typeface="Arial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73995" y="1210301"/>
            <a:ext cx="10969399" cy="45275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altLang="en-US" sz="2400" b="1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1. Solicitud </a:t>
            </a:r>
            <a:r>
              <a:rPr lang="es-ES" altLang="en-US" sz="24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del Seguro</a:t>
            </a:r>
            <a:endParaRPr lang="es-419" altLang="en-US" sz="2400" b="1" dirty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marL="0" indent="0" algn="just">
              <a:buNone/>
            </a:pPr>
            <a:r>
              <a:rPr lang="es-ES" sz="21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Solicitud </a:t>
            </a:r>
            <a:r>
              <a:rPr lang="es-ES" sz="21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debidamente llenada y firmada únicamente por el propuesto contratante</a:t>
            </a:r>
            <a:r>
              <a:rPr lang="es-ES" sz="21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.</a:t>
            </a:r>
          </a:p>
          <a:p>
            <a:pPr marL="0" indent="0" algn="just">
              <a:buNone/>
            </a:pPr>
            <a:endParaRPr lang="es-ES" sz="2100" dirty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marL="0" indent="0" algn="just">
              <a:buNone/>
            </a:pPr>
            <a:r>
              <a:rPr lang="es-ES" altLang="en-US" sz="2000" b="1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Asegurado Principal:</a:t>
            </a:r>
            <a:endParaRPr lang="es-419" altLang="en-US" sz="2000" b="1" dirty="0" smtClean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algn="just"/>
            <a:r>
              <a:rPr lang="es-419" altLang="en-U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Nombre de la empresa</a:t>
            </a:r>
          </a:p>
          <a:p>
            <a:pPr algn="just"/>
            <a:r>
              <a:rPr lang="es-419" altLang="en-U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Giro del Negocio</a:t>
            </a:r>
          </a:p>
          <a:p>
            <a:pPr algn="just"/>
            <a:r>
              <a:rPr lang="es-419" altLang="en-U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Indicar quien pagara el seguro: si cada asegurado o el contratante</a:t>
            </a:r>
          </a:p>
          <a:p>
            <a:pPr algn="just"/>
            <a:r>
              <a:rPr lang="es-419" altLang="en-U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Archivo en Excel que contenga la siguiente información: Número de personas que integran el grupo a asegurar, Nombres/Apellidos, Ocupación/Cargo actual y Fechas de Nacimiento o edades de cada uno de los integrantes del grupo a asegurar. </a:t>
            </a:r>
          </a:p>
          <a:p>
            <a:pPr algn="just"/>
            <a:r>
              <a:rPr lang="es-419" altLang="en-U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Regla para determinar Suma Asegurada para cada integrante del grupo: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419" altLang="en-U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	*Suma Asegurada fija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419" altLang="en-U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	*Suma Asegurada variable de acuerdo al salario mensual.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419" altLang="en-U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	*Ejemplo 12, 24, 36 veces el salarios</a:t>
            </a:r>
          </a:p>
          <a:p>
            <a:endParaRPr lang="es-NI" altLang="en-US" sz="2000" dirty="0" smtClean="0"/>
          </a:p>
          <a:p>
            <a:endParaRPr lang="es-NI" altLang="en-US" dirty="0"/>
          </a:p>
        </p:txBody>
      </p:sp>
    </p:spTree>
    <p:extLst>
      <p:ext uri="{BB962C8B-B14F-4D97-AF65-F5344CB8AC3E}">
        <p14:creationId xmlns:p14="http://schemas.microsoft.com/office/powerpoint/2010/main" val="373719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505510" cy="7163003"/>
          </a:xfrm>
          <a:prstGeom prst="rect">
            <a:avLst/>
          </a:prstGeom>
        </p:spPr>
      </p:pic>
      <p:sp>
        <p:nvSpPr>
          <p:cNvPr id="33" name="Rectangle 22">
            <a:extLst>
              <a:ext uri="{FF2B5EF4-FFF2-40B4-BE49-F238E27FC236}">
                <a16:creationId xmlns:a16="http://schemas.microsoft.com/office/drawing/2014/main" id="{5CC4E829-C98C-406A-899E-9DF9815FA231}"/>
              </a:ext>
            </a:extLst>
          </p:cNvPr>
          <p:cNvSpPr/>
          <p:nvPr/>
        </p:nvSpPr>
        <p:spPr>
          <a:xfrm>
            <a:off x="0" y="-1"/>
            <a:ext cx="12505510" cy="7163002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Google Shape;209;p33"/>
          <p:cNvSpPr txBox="1"/>
          <p:nvPr/>
        </p:nvSpPr>
        <p:spPr>
          <a:xfrm>
            <a:off x="9971094" y="6247495"/>
            <a:ext cx="1572300" cy="4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www.lafise.com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 panose="020B0502040204020203" pitchFamily="34" charset="0"/>
              <a:ea typeface="Open Sans Light"/>
              <a:cs typeface="Segoe UI Light" panose="020B0502040204020203" pitchFamily="34" charset="0"/>
              <a:sym typeface="Open Sans Light"/>
            </a:endParaRPr>
          </a:p>
        </p:txBody>
      </p:sp>
      <p:sp>
        <p:nvSpPr>
          <p:cNvPr id="36" name="Google Shape;210;p33"/>
          <p:cNvSpPr txBox="1"/>
          <p:nvPr/>
        </p:nvSpPr>
        <p:spPr>
          <a:xfrm>
            <a:off x="1109534" y="6281995"/>
            <a:ext cx="4855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Seguros</a:t>
            </a: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Light"/>
                <a:cs typeface="Segoe UI Semibold" panose="020B0702040204020203" pitchFamily="34" charset="0"/>
                <a:sym typeface="Open Sans Light"/>
              </a:rPr>
              <a:t> </a:t>
            </a: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SemiBold"/>
                <a:cs typeface="Segoe UI Semibold" panose="020B0702040204020203" pitchFamily="34" charset="0"/>
                <a:sym typeface="Open Sans SemiBold"/>
              </a:rPr>
              <a:t>LAFISE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bold" panose="020B0702040204020203" pitchFamily="34" charset="0"/>
              <a:ea typeface="Open Sans SemiBold"/>
              <a:cs typeface="Segoe UI Semibold" panose="020B0702040204020203" pitchFamily="34" charset="0"/>
              <a:sym typeface="Open Sans SemiBold"/>
            </a:endParaRPr>
          </a:p>
        </p:txBody>
      </p:sp>
      <p:pic>
        <p:nvPicPr>
          <p:cNvPr id="37" name="Google Shape;211;p33"/>
          <p:cNvPicPr preferRelativeResize="0"/>
          <p:nvPr/>
        </p:nvPicPr>
        <p:blipFill rotWithShape="1">
          <a:blip r:embed="rId3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358" y="6341932"/>
            <a:ext cx="228750" cy="21882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44;p7"/>
          <p:cNvSpPr txBox="1"/>
          <p:nvPr/>
        </p:nvSpPr>
        <p:spPr>
          <a:xfrm>
            <a:off x="-471055" y="84622"/>
            <a:ext cx="9449591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1">
              <a:buClr>
                <a:srgbClr val="000000"/>
              </a:buClr>
              <a:buSzPts val="2000"/>
            </a:pPr>
            <a:r>
              <a:rPr lang="es-NI" sz="28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 Light"/>
              </a:rPr>
              <a:t>Requisitos para cotizar/emitir seguros colectivos 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  <a:sym typeface="Arial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77202" y="1520751"/>
            <a:ext cx="10575063" cy="4930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50000"/>
              </a:spcBef>
              <a:buClr>
                <a:schemeClr val="bg1"/>
              </a:buClr>
            </a:pPr>
            <a:r>
              <a:rPr lang="es-NI" altLang="en-U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Para Suma Asegurada variable, se deberá incluir salario mensual en archivo Excel. </a:t>
            </a:r>
          </a:p>
          <a:p>
            <a:pPr algn="just">
              <a:spcBef>
                <a:spcPct val="50000"/>
              </a:spcBef>
              <a:buClr>
                <a:schemeClr val="bg1"/>
              </a:buClr>
            </a:pPr>
            <a:r>
              <a:rPr lang="es-NI" altLang="en-U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Indicar cuáles son las coberturas solicitadas.</a:t>
            </a:r>
          </a:p>
          <a:p>
            <a:pPr marL="0" indent="0" algn="just">
              <a:spcBef>
                <a:spcPct val="500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endParaRPr lang="es-NI" altLang="en-US" sz="2000" dirty="0" smtClean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marL="0" indent="0" algn="just">
              <a:spcBef>
                <a:spcPct val="500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s-ES" altLang="en-US" sz="2000" b="1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Asegurado Dependiente: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419" altLang="en-US" sz="20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Archivo en Excel que contenga la siguiente información: Fechas de nacimiento o edades de cada uno de los integrantes del grupo a asegurar, Suma asegurada.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s-419" altLang="en-US" sz="2000" dirty="0" smtClean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s-419" altLang="en-US" sz="2000" dirty="0" smtClean="0"/>
          </a:p>
          <a:p>
            <a:endParaRPr lang="es-NI" altLang="en-US" sz="2000" dirty="0" smtClean="0"/>
          </a:p>
          <a:p>
            <a:endParaRPr lang="es-NI" altLang="en-US" dirty="0"/>
          </a:p>
        </p:txBody>
      </p:sp>
    </p:spTree>
    <p:extLst>
      <p:ext uri="{BB962C8B-B14F-4D97-AF65-F5344CB8AC3E}">
        <p14:creationId xmlns:p14="http://schemas.microsoft.com/office/powerpoint/2010/main" val="91136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505510" cy="7163003"/>
          </a:xfrm>
          <a:prstGeom prst="rect">
            <a:avLst/>
          </a:prstGeom>
        </p:spPr>
      </p:pic>
      <p:sp>
        <p:nvSpPr>
          <p:cNvPr id="33" name="Rectangle 22">
            <a:extLst>
              <a:ext uri="{FF2B5EF4-FFF2-40B4-BE49-F238E27FC236}">
                <a16:creationId xmlns:a16="http://schemas.microsoft.com/office/drawing/2014/main" id="{5CC4E829-C98C-406A-899E-9DF9815FA231}"/>
              </a:ext>
            </a:extLst>
          </p:cNvPr>
          <p:cNvSpPr/>
          <p:nvPr/>
        </p:nvSpPr>
        <p:spPr>
          <a:xfrm>
            <a:off x="0" y="-1"/>
            <a:ext cx="12505510" cy="7163002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Google Shape;209;p33"/>
          <p:cNvSpPr txBox="1"/>
          <p:nvPr/>
        </p:nvSpPr>
        <p:spPr>
          <a:xfrm>
            <a:off x="9971094" y="6247495"/>
            <a:ext cx="1572300" cy="4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www.lafise.com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 panose="020B0502040204020203" pitchFamily="34" charset="0"/>
              <a:ea typeface="Open Sans Light"/>
              <a:cs typeface="Segoe UI Light" panose="020B0502040204020203" pitchFamily="34" charset="0"/>
              <a:sym typeface="Open Sans Light"/>
            </a:endParaRPr>
          </a:p>
        </p:txBody>
      </p:sp>
      <p:sp>
        <p:nvSpPr>
          <p:cNvPr id="36" name="Google Shape;210;p33"/>
          <p:cNvSpPr txBox="1"/>
          <p:nvPr/>
        </p:nvSpPr>
        <p:spPr>
          <a:xfrm>
            <a:off x="1109534" y="6281995"/>
            <a:ext cx="4855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Seguros</a:t>
            </a: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Light"/>
                <a:cs typeface="Segoe UI Semibold" panose="020B0702040204020203" pitchFamily="34" charset="0"/>
                <a:sym typeface="Open Sans Light"/>
              </a:rPr>
              <a:t> </a:t>
            </a: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SemiBold"/>
                <a:cs typeface="Segoe UI Semibold" panose="020B0702040204020203" pitchFamily="34" charset="0"/>
                <a:sym typeface="Open Sans SemiBold"/>
              </a:rPr>
              <a:t>LAFISE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bold" panose="020B0702040204020203" pitchFamily="34" charset="0"/>
              <a:ea typeface="Open Sans SemiBold"/>
              <a:cs typeface="Segoe UI Semibold" panose="020B0702040204020203" pitchFamily="34" charset="0"/>
              <a:sym typeface="Open Sans SemiBold"/>
            </a:endParaRPr>
          </a:p>
        </p:txBody>
      </p:sp>
      <p:pic>
        <p:nvPicPr>
          <p:cNvPr id="37" name="Google Shape;211;p33"/>
          <p:cNvPicPr preferRelativeResize="0"/>
          <p:nvPr/>
        </p:nvPicPr>
        <p:blipFill rotWithShape="1">
          <a:blip r:embed="rId3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358" y="6341932"/>
            <a:ext cx="228750" cy="21882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44;p7"/>
          <p:cNvSpPr txBox="1"/>
          <p:nvPr/>
        </p:nvSpPr>
        <p:spPr>
          <a:xfrm>
            <a:off x="-388759" y="70494"/>
            <a:ext cx="9449591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1">
              <a:buClr>
                <a:srgbClr val="000000"/>
              </a:buClr>
              <a:buSzPts val="2000"/>
            </a:pPr>
            <a:r>
              <a:rPr lang="es-NI" sz="28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 Light"/>
              </a:rPr>
              <a:t>Periodo </a:t>
            </a:r>
            <a:r>
              <a:rPr lang="es-NI" sz="2800" b="1" dirty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 Light"/>
              </a:rPr>
              <a:t>de </a:t>
            </a:r>
            <a:r>
              <a:rPr lang="es-NI" sz="28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 Light"/>
              </a:rPr>
              <a:t>Carencia</a:t>
            </a:r>
            <a:endParaRPr lang="en-US" sz="2800" b="1" dirty="0" smtClean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  <a:sym typeface="Arial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687828" y="1561235"/>
            <a:ext cx="8161566" cy="662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es-419" altLang="en-US" sz="1800" dirty="0">
                <a:solidFill>
                  <a:schemeClr val="bg1"/>
                </a:solidFill>
                <a:latin typeface="Open Sans" panose="020B0604020202020204" charset="0"/>
                <a:cs typeface="Open Sans" panose="020B0604020202020204" charset="0"/>
              </a:rPr>
              <a:t>Durante los primeros dos (2) años de vigencia del seguro</a:t>
            </a:r>
            <a:endParaRPr lang="es-419" altLang="en-US" sz="1800" dirty="0" smtClean="0">
              <a:solidFill>
                <a:schemeClr val="bg1"/>
              </a:solidFill>
              <a:latin typeface="Open Sans" panose="020B0604020202020204" charset="0"/>
              <a:cs typeface="Open Sans" panose="020B0604020202020204" charset="0"/>
            </a:endParaRPr>
          </a:p>
        </p:txBody>
      </p:sp>
      <p:pic>
        <p:nvPicPr>
          <p:cNvPr id="11" name="Picture 2" descr="https://s3.invisionapp-cdn.com/storage.invisionapp.com/boards/files/197864254.png?x-amz-meta-iv=1&amp;x-amz-meta-ck=49c8a2a733af0a3caf7d49fd86a3d711&amp;AWSAccessKeyId=AKIAWCDCF6QSLTS7LRWT&amp;Expires=1667260800&amp;Signature=HQzX%2FszGzej3vDuXl4wRmd8Vdjk%3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1" y="1466301"/>
            <a:ext cx="851854" cy="85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ángulo 2"/>
          <p:cNvSpPr>
            <a:spLocks noChangeArrowheads="1"/>
          </p:cNvSpPr>
          <p:nvPr/>
        </p:nvSpPr>
        <p:spPr bwMode="auto">
          <a:xfrm>
            <a:off x="1436414" y="2086630"/>
            <a:ext cx="9320830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00050" lvl="1" indent="0" algn="just" fontAlgn="base">
              <a:spcAft>
                <a:spcPct val="0"/>
              </a:spcAft>
              <a:buNone/>
            </a:pPr>
            <a:r>
              <a:rPr lang="es-419" altLang="en-US" sz="1800" dirty="0" smtClean="0">
                <a:solidFill>
                  <a:schemeClr val="bg1"/>
                </a:solidFill>
                <a:latin typeface="Open Sans" panose="020B0604020202020204" charset="0"/>
                <a:cs typeface="Open Sans" panose="020B0604020202020204" charset="0"/>
              </a:rPr>
              <a:t>i. Suicidio </a:t>
            </a:r>
            <a:r>
              <a:rPr lang="es-419" altLang="en-US" sz="1800" dirty="0">
                <a:solidFill>
                  <a:schemeClr val="bg1"/>
                </a:solidFill>
                <a:latin typeface="Open Sans" panose="020B0604020202020204" charset="0"/>
                <a:cs typeface="Open Sans" panose="020B0604020202020204" charset="0"/>
              </a:rPr>
              <a:t>del Asegurado.</a:t>
            </a:r>
          </a:p>
          <a:p>
            <a:pPr marL="400050" lvl="1" indent="0" algn="just" fontAlgn="base">
              <a:spcAft>
                <a:spcPct val="0"/>
              </a:spcAft>
              <a:buNone/>
            </a:pPr>
            <a:r>
              <a:rPr lang="es-419" altLang="en-US" sz="1800" dirty="0">
                <a:solidFill>
                  <a:schemeClr val="bg1"/>
                </a:solidFill>
                <a:latin typeface="Open Sans" panose="020B0604020202020204" charset="0"/>
                <a:cs typeface="Open Sans" panose="020B0604020202020204" charset="0"/>
              </a:rPr>
              <a:t>ii</a:t>
            </a:r>
            <a:r>
              <a:rPr lang="es-419" altLang="en-US" sz="1800" dirty="0" smtClean="0">
                <a:solidFill>
                  <a:schemeClr val="bg1"/>
                </a:solidFill>
                <a:latin typeface="Open Sans" panose="020B0604020202020204" charset="0"/>
                <a:cs typeface="Open Sans" panose="020B0604020202020204" charset="0"/>
              </a:rPr>
              <a:t>. Infección </a:t>
            </a:r>
            <a:r>
              <a:rPr lang="es-419" altLang="en-US" sz="1800" dirty="0">
                <a:solidFill>
                  <a:schemeClr val="bg1"/>
                </a:solidFill>
                <a:latin typeface="Open Sans" panose="020B0604020202020204" charset="0"/>
                <a:cs typeface="Open Sans" panose="020B0604020202020204" charset="0"/>
              </a:rPr>
              <a:t>por VIH o SIDA del Asegurado: Muerte derivada o relacionada con el síndrome de inmunodeficiencia humana.</a:t>
            </a:r>
          </a:p>
        </p:txBody>
      </p:sp>
      <p:pic>
        <p:nvPicPr>
          <p:cNvPr id="14" name="Google Shape;588;p82"/>
          <p:cNvPicPr preferRelativeResize="0"/>
          <p:nvPr/>
        </p:nvPicPr>
        <p:blipFill rotWithShape="1">
          <a:blip r:embed="rId5">
            <a:alphaModFix/>
            <a:biLevel thresh="25000"/>
          </a:blip>
          <a:srcRect/>
          <a:stretch/>
        </p:blipFill>
        <p:spPr>
          <a:xfrm>
            <a:off x="631699" y="3785456"/>
            <a:ext cx="853200" cy="85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822850" y="3847469"/>
            <a:ext cx="9367708" cy="662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es-419" altLang="en-US" sz="1800" dirty="0">
                <a:solidFill>
                  <a:schemeClr val="bg1"/>
                </a:solidFill>
                <a:latin typeface="Open Sans" panose="020B0604020202020204" charset="0"/>
                <a:cs typeface="Open Sans" panose="020B0604020202020204" charset="0"/>
              </a:rPr>
              <a:t>En caso de incremento de la suma asegurada, el periodo de carencia aplicará nuevamente con respecto al monto que haya sido incrementado. </a:t>
            </a:r>
            <a:endParaRPr lang="es-419" altLang="en-US" sz="1800" dirty="0" smtClean="0">
              <a:solidFill>
                <a:schemeClr val="bg1"/>
              </a:solidFill>
              <a:latin typeface="Open Sans" panose="020B0604020202020204" charset="0"/>
              <a:cs typeface="Open Sans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12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505510" cy="7163003"/>
          </a:xfrm>
          <a:prstGeom prst="rect">
            <a:avLst/>
          </a:prstGeom>
        </p:spPr>
      </p:pic>
      <p:sp>
        <p:nvSpPr>
          <p:cNvPr id="33" name="Rectangle 22">
            <a:extLst>
              <a:ext uri="{FF2B5EF4-FFF2-40B4-BE49-F238E27FC236}">
                <a16:creationId xmlns:a16="http://schemas.microsoft.com/office/drawing/2014/main" id="{5CC4E829-C98C-406A-899E-9DF9815FA231}"/>
              </a:ext>
            </a:extLst>
          </p:cNvPr>
          <p:cNvSpPr/>
          <p:nvPr/>
        </p:nvSpPr>
        <p:spPr>
          <a:xfrm>
            <a:off x="0" y="-1"/>
            <a:ext cx="12505510" cy="7163002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Google Shape;209;p33"/>
          <p:cNvSpPr txBox="1"/>
          <p:nvPr/>
        </p:nvSpPr>
        <p:spPr>
          <a:xfrm>
            <a:off x="9971094" y="6247495"/>
            <a:ext cx="1572300" cy="4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www.lafise.com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Light" panose="020B0502040204020203" pitchFamily="34" charset="0"/>
              <a:ea typeface="Open Sans Light"/>
              <a:cs typeface="Segoe UI Light" panose="020B0502040204020203" pitchFamily="34" charset="0"/>
              <a:sym typeface="Open Sans Light"/>
            </a:endParaRPr>
          </a:p>
        </p:txBody>
      </p:sp>
      <p:sp>
        <p:nvSpPr>
          <p:cNvPr id="36" name="Google Shape;210;p33"/>
          <p:cNvSpPr txBox="1"/>
          <p:nvPr/>
        </p:nvSpPr>
        <p:spPr>
          <a:xfrm>
            <a:off x="1109534" y="6281995"/>
            <a:ext cx="4855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 panose="020B0502040204020203" pitchFamily="34" charset="0"/>
                <a:ea typeface="Open Sans Light"/>
                <a:cs typeface="Segoe UI Light" panose="020B0502040204020203" pitchFamily="34" charset="0"/>
                <a:sym typeface="Open Sans Light"/>
              </a:rPr>
              <a:t>Seguros</a:t>
            </a:r>
            <a:r>
              <a:rPr kumimoji="0" lang="es-419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Light"/>
                <a:cs typeface="Segoe UI Semibold" panose="020B0702040204020203" pitchFamily="34" charset="0"/>
                <a:sym typeface="Open Sans Light"/>
              </a:rPr>
              <a:t> </a:t>
            </a: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Open Sans SemiBold"/>
                <a:cs typeface="Segoe UI Semibold" panose="020B0702040204020203" pitchFamily="34" charset="0"/>
                <a:sym typeface="Open Sans SemiBold"/>
              </a:rPr>
              <a:t>LAFISE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bold" panose="020B0702040204020203" pitchFamily="34" charset="0"/>
              <a:ea typeface="Open Sans SemiBold"/>
              <a:cs typeface="Segoe UI Semibold" panose="020B0702040204020203" pitchFamily="34" charset="0"/>
              <a:sym typeface="Open Sans SemiBold"/>
            </a:endParaRPr>
          </a:p>
        </p:txBody>
      </p:sp>
      <p:pic>
        <p:nvPicPr>
          <p:cNvPr id="37" name="Google Shape;211;p33"/>
          <p:cNvPicPr preferRelativeResize="0"/>
          <p:nvPr/>
        </p:nvPicPr>
        <p:blipFill rotWithShape="1">
          <a:blip r:embed="rId3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358" y="6341932"/>
            <a:ext cx="228750" cy="21882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44;p7"/>
          <p:cNvSpPr txBox="1"/>
          <p:nvPr/>
        </p:nvSpPr>
        <p:spPr>
          <a:xfrm>
            <a:off x="-471055" y="84622"/>
            <a:ext cx="10825546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1">
              <a:buClr>
                <a:srgbClr val="000000"/>
              </a:buClr>
              <a:buSzPts val="2000"/>
            </a:pPr>
            <a:r>
              <a:rPr lang="es-NI" sz="2800" b="1" dirty="0" smtClean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 Light"/>
              </a:rPr>
              <a:t>Beneficios </a:t>
            </a:r>
            <a:r>
              <a:rPr lang="es-NI" sz="2800" b="1" dirty="0">
                <a:solidFill>
                  <a:srgbClr val="F4AD3D"/>
                </a:solidFill>
                <a:latin typeface="Open Sans" pitchFamily="2" charset="0"/>
                <a:ea typeface="Open Sans" pitchFamily="2" charset="0"/>
                <a:cs typeface="Open Sans" pitchFamily="2" charset="0"/>
                <a:sym typeface="Open Sans Light"/>
              </a:rPr>
              <a:t>adicionales para las pólizas de Colectivo de Vida</a:t>
            </a:r>
            <a:endParaRPr lang="es-NI" sz="2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  <a:sym typeface="Arial"/>
            </a:endParaRPr>
          </a:p>
          <a:p>
            <a:pPr lvl="1">
              <a:buClr>
                <a:srgbClr val="000000"/>
              </a:buClr>
              <a:buSzPts val="2000"/>
            </a:pPr>
            <a:endParaRPr lang="en-US" sz="2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800" b="1" dirty="0">
              <a:solidFill>
                <a:srgbClr val="F4AD3D"/>
              </a:solidFill>
              <a:latin typeface="Open Sans" pitchFamily="2" charset="0"/>
              <a:ea typeface="Open Sans" pitchFamily="2" charset="0"/>
              <a:cs typeface="Open Sans" pitchFamily="2" charset="0"/>
              <a:sym typeface="Arial"/>
            </a:endParaRPr>
          </a:p>
        </p:txBody>
      </p:sp>
      <p:sp>
        <p:nvSpPr>
          <p:cNvPr id="8" name="Rectángulo 4"/>
          <p:cNvSpPr>
            <a:spLocks noChangeArrowheads="1"/>
          </p:cNvSpPr>
          <p:nvPr/>
        </p:nvSpPr>
        <p:spPr bwMode="auto">
          <a:xfrm>
            <a:off x="1663985" y="4438541"/>
            <a:ext cx="1008874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s-419" altLang="en-US" sz="1600" b="1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Anticipo </a:t>
            </a:r>
            <a:r>
              <a:rPr lang="es-419" altLang="en-US" sz="16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 suma asegurada por Enfermedad </a:t>
            </a:r>
            <a:r>
              <a:rPr lang="es-419" altLang="en-US" sz="1600" b="1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Terminal: </a:t>
            </a:r>
            <a:r>
              <a:rPr lang="es-419" altLang="en-US" sz="16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Si el </a:t>
            </a:r>
            <a:r>
              <a:rPr lang="es-419" altLang="en-US" sz="16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Asegurado </a:t>
            </a:r>
            <a:r>
              <a:rPr lang="es-419" altLang="en-US" sz="16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es </a:t>
            </a:r>
            <a:r>
              <a:rPr lang="es-419" altLang="en-US" sz="16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diagnosticado por primera vez y en fecha posterior a los seis (6) meses de contratación de la </a:t>
            </a:r>
            <a:r>
              <a:rPr lang="es-419" altLang="en-US" sz="16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póliza, por </a:t>
            </a:r>
            <a:r>
              <a:rPr lang="es-419" altLang="en-US" sz="16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un médico autorizado y especialista en la patología </a:t>
            </a:r>
            <a:r>
              <a:rPr lang="es-419" altLang="en-US" sz="16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diagnosticada, que </a:t>
            </a:r>
            <a:r>
              <a:rPr lang="es-419" altLang="en-US" sz="16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la muerte se dará en el corto </a:t>
            </a:r>
            <a:r>
              <a:rPr lang="es-419" altLang="en-US" sz="16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plazo, a </a:t>
            </a:r>
            <a:r>
              <a:rPr lang="es-419" altLang="en-US" sz="16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solicitud del Asegurado o Beneficiarios, </a:t>
            </a:r>
            <a:r>
              <a:rPr lang="es-419" altLang="en-US" sz="16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se adelantará </a:t>
            </a:r>
            <a:r>
              <a:rPr lang="es-419" altLang="en-US" sz="16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hasta un máximo equivalente al cincuenta por ciento </a:t>
            </a:r>
            <a:r>
              <a:rPr lang="es-419" altLang="en-US" sz="16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(50%) </a:t>
            </a:r>
            <a:r>
              <a:rPr lang="es-419" altLang="en-US" sz="16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 la suma asegurada contratada para la Cobertura </a:t>
            </a:r>
            <a:r>
              <a:rPr lang="es-419" altLang="en-US" sz="16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Básica.</a:t>
            </a:r>
            <a:endParaRPr lang="es-NI" altLang="en-US" sz="1600" dirty="0">
              <a:solidFill>
                <a:schemeClr val="bg1"/>
              </a:solidFill>
              <a:latin typeface="Calibri" panose="020F0502020204030204" pitchFamily="34" charset="0"/>
              <a:ea typeface="Helvetica Neue LT Std 55 Roman"/>
              <a:cs typeface="Helvetica Neue LT Std 55 Roman"/>
            </a:endParaRPr>
          </a:p>
        </p:txBody>
      </p:sp>
      <p:pic>
        <p:nvPicPr>
          <p:cNvPr id="10" name="Imagen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35" y="4520373"/>
            <a:ext cx="1107201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uadroTexto 3"/>
          <p:cNvSpPr txBox="1">
            <a:spLocks noChangeArrowheads="1"/>
          </p:cNvSpPr>
          <p:nvPr/>
        </p:nvSpPr>
        <p:spPr bwMode="auto">
          <a:xfrm>
            <a:off x="919134" y="4790645"/>
            <a:ext cx="44114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s-419" sz="3600" dirty="0" smtClean="0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  <a:endParaRPr lang="en-US" altLang="es-419" sz="36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ángulo 4"/>
          <p:cNvSpPr>
            <a:spLocks noChangeArrowheads="1"/>
          </p:cNvSpPr>
          <p:nvPr/>
        </p:nvSpPr>
        <p:spPr bwMode="auto">
          <a:xfrm>
            <a:off x="1672947" y="2968964"/>
            <a:ext cx="1007978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s-419" altLang="en-US" sz="1600" b="1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Anticipo </a:t>
            </a:r>
            <a:r>
              <a:rPr lang="es-419" altLang="en-US" sz="16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 suma asegurada para Gastos de Repatriación de Restos </a:t>
            </a:r>
            <a:r>
              <a:rPr lang="es-419" altLang="en-US" sz="1600" b="1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Mortales</a:t>
            </a:r>
            <a:r>
              <a:rPr lang="es-419" altLang="en-US" sz="16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: </a:t>
            </a:r>
            <a:r>
              <a:rPr lang="es-419" altLang="en-US" sz="16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Los </a:t>
            </a:r>
            <a:r>
              <a:rPr lang="es-419" altLang="en-US" sz="16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beneficiarios tendrán derecho a solicitar a SEGUROS LAFISE hasta un treinta por ciento </a:t>
            </a:r>
            <a:r>
              <a:rPr lang="es-419" altLang="en-US" sz="16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(30%) </a:t>
            </a:r>
            <a:r>
              <a:rPr lang="es-419" altLang="en-US" sz="16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 la suma asegurada contratada por la Cobertura </a:t>
            </a:r>
            <a:r>
              <a:rPr lang="es-419" altLang="en-US" sz="16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Básica.</a:t>
            </a:r>
            <a:endParaRPr lang="es-NI" altLang="en-US" sz="1600" dirty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pic>
        <p:nvPicPr>
          <p:cNvPr id="13" name="Imagen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97" y="1367084"/>
            <a:ext cx="1107201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n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97" y="2812212"/>
            <a:ext cx="110720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uadroTexto 3"/>
          <p:cNvSpPr txBox="1">
            <a:spLocks noChangeArrowheads="1"/>
          </p:cNvSpPr>
          <p:nvPr/>
        </p:nvSpPr>
        <p:spPr bwMode="auto">
          <a:xfrm>
            <a:off x="910676" y="1611012"/>
            <a:ext cx="4413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s-419" sz="3600" dirty="0" smtClean="0">
                <a:solidFill>
                  <a:srgbClr val="FFFFFF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6" name="CuadroTexto 3"/>
          <p:cNvSpPr txBox="1">
            <a:spLocks noChangeArrowheads="1"/>
          </p:cNvSpPr>
          <p:nvPr/>
        </p:nvSpPr>
        <p:spPr bwMode="auto">
          <a:xfrm>
            <a:off x="910677" y="3065359"/>
            <a:ext cx="4413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s-419" sz="3600" dirty="0" smtClean="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endParaRPr lang="en-US" altLang="es-419" sz="36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8" name="Rectángulo 5"/>
          <p:cNvSpPr>
            <a:spLocks noChangeArrowheads="1"/>
          </p:cNvSpPr>
          <p:nvPr/>
        </p:nvSpPr>
        <p:spPr bwMode="auto">
          <a:xfrm>
            <a:off x="1812480" y="1479674"/>
            <a:ext cx="98359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s-NI" altLang="en-US" sz="1600" b="1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Anticipo </a:t>
            </a:r>
            <a:r>
              <a:rPr lang="es-NI" altLang="en-US" sz="16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 suma asegurada para Gastos </a:t>
            </a:r>
            <a:r>
              <a:rPr lang="es-NI" altLang="en-US" sz="1600" b="1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Funerarios: </a:t>
            </a:r>
            <a:r>
              <a:rPr lang="es-419" altLang="en-US" sz="16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En </a:t>
            </a:r>
            <a:r>
              <a:rPr lang="es-419" altLang="en-US" sz="16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caso de fallecimiento del Asegurado, los beneficiarios tendrán derecho a solicitar a SEGUROS LAFISE hasta un veinte por ciento </a:t>
            </a:r>
            <a:r>
              <a:rPr lang="es-419" altLang="en-US" sz="1600" b="1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(20%) </a:t>
            </a:r>
            <a:r>
              <a:rPr lang="es-419" altLang="en-US" sz="1600" dirty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 la suma asegurada contratada para la Cobertura </a:t>
            </a:r>
            <a:r>
              <a:rPr lang="es-419" altLang="en-US" sz="16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Básica.</a:t>
            </a:r>
            <a:r>
              <a:rPr lang="es-NI" altLang="en-US" sz="1600" dirty="0" smtClean="0">
                <a:solidFill>
                  <a:schemeClr val="bg1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 </a:t>
            </a:r>
            <a:endParaRPr lang="es-NI" altLang="en-US" sz="1600" dirty="0">
              <a:solidFill>
                <a:schemeClr val="bg1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24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1598</Words>
  <Application>Microsoft Office PowerPoint</Application>
  <PresentationFormat>Widescreen</PresentationFormat>
  <Paragraphs>146</Paragraphs>
  <Slides>15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Calibri Light</vt:lpstr>
      <vt:lpstr>Cambria</vt:lpstr>
      <vt:lpstr>Helvetica Neue LT Std 55 Roman</vt:lpstr>
      <vt:lpstr>Open Sans</vt:lpstr>
      <vt:lpstr>Open Sans Light</vt:lpstr>
      <vt:lpstr>Open Sans SemiBold</vt:lpstr>
      <vt:lpstr>Segoe UI Light</vt:lpstr>
      <vt:lpstr>Segoe UI Semibold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Alvarez Delgado - Seguro LAFISE Costa Rica</dc:creator>
  <cp:lastModifiedBy>mmejias</cp:lastModifiedBy>
  <cp:revision>25</cp:revision>
  <dcterms:created xsi:type="dcterms:W3CDTF">2024-03-04T20:51:30Z</dcterms:created>
  <dcterms:modified xsi:type="dcterms:W3CDTF">2024-04-10T21:17:18Z</dcterms:modified>
</cp:coreProperties>
</file>